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6" r:id="rId1"/>
    <p:sldMasterId id="2147483702" r:id="rId2"/>
  </p:sldMasterIdLst>
  <p:notesMasterIdLst>
    <p:notesMasterId r:id="rId19"/>
  </p:notesMasterIdLst>
  <p:handoutMasterIdLst>
    <p:handoutMasterId r:id="rId20"/>
  </p:handoutMasterIdLst>
  <p:sldIdLst>
    <p:sldId id="299" r:id="rId3"/>
    <p:sldId id="320" r:id="rId4"/>
    <p:sldId id="305" r:id="rId5"/>
    <p:sldId id="315" r:id="rId6"/>
    <p:sldId id="316" r:id="rId7"/>
    <p:sldId id="317" r:id="rId8"/>
    <p:sldId id="318" r:id="rId9"/>
    <p:sldId id="307" r:id="rId10"/>
    <p:sldId id="308" r:id="rId11"/>
    <p:sldId id="304" r:id="rId12"/>
    <p:sldId id="319" r:id="rId13"/>
    <p:sldId id="306" r:id="rId14"/>
    <p:sldId id="301" r:id="rId15"/>
    <p:sldId id="310" r:id="rId16"/>
    <p:sldId id="309" r:id="rId17"/>
    <p:sldId id="321" r:id="rId18"/>
  </p:sldIdLst>
  <p:sldSz cx="9144000" cy="6858000" type="screen4x3"/>
  <p:notesSz cx="6896100" cy="10033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orient="horz" pos="4113">
          <p15:clr>
            <a:srgbClr val="A4A3A4"/>
          </p15:clr>
        </p15:guide>
        <p15:guide id="3" orient="horz" pos="845">
          <p15:clr>
            <a:srgbClr val="A4A3A4"/>
          </p15:clr>
        </p15:guide>
        <p15:guide id="4" orient="horz" pos="1117">
          <p15:clr>
            <a:srgbClr val="A4A3A4"/>
          </p15:clr>
        </p15:guide>
        <p15:guide id="5" orient="horz" pos="2387">
          <p15:clr>
            <a:srgbClr val="A4A3A4"/>
          </p15:clr>
        </p15:guide>
        <p15:guide id="6" orient="horz" pos="3521">
          <p15:clr>
            <a:srgbClr val="A4A3A4"/>
          </p15:clr>
        </p15:guide>
        <p15:guide id="7" orient="horz" pos="3430">
          <p15:clr>
            <a:srgbClr val="A4A3A4"/>
          </p15:clr>
        </p15:guide>
        <p15:guide id="8" orient="horz" pos="504">
          <p15:clr>
            <a:srgbClr val="A4A3A4"/>
          </p15:clr>
        </p15:guide>
        <p15:guide id="9" pos="2880">
          <p15:clr>
            <a:srgbClr val="A4A3A4"/>
          </p15:clr>
        </p15:guide>
        <p15:guide id="10" pos="3107">
          <p15:clr>
            <a:srgbClr val="A4A3A4"/>
          </p15:clr>
        </p15:guide>
        <p15:guide id="11" pos="5465">
          <p15:clr>
            <a:srgbClr val="A4A3A4"/>
          </p15:clr>
        </p15:guide>
        <p15:guide id="12" pos="2651">
          <p15:clr>
            <a:srgbClr val="A4A3A4"/>
          </p15:clr>
        </p15:guide>
        <p15:guide id="13" pos="295">
          <p15:clr>
            <a:srgbClr val="A4A3A4"/>
          </p15:clr>
        </p15:guide>
      </p15:sldGuideLst>
    </p:ext>
    <p:ext uri="{2D200454-40CA-4A62-9FC3-DE9A4176ACB9}">
      <p15:notesGuideLst xmlns:p15="http://schemas.microsoft.com/office/powerpoint/2012/main">
        <p15:guide id="1" orient="horz" pos="3160">
          <p15:clr>
            <a:srgbClr val="A4A3A4"/>
          </p15:clr>
        </p15:guide>
        <p15:guide id="2" pos="217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7AA"/>
    <a:srgbClr val="FFE680"/>
    <a:srgbClr val="BAC3C8"/>
    <a:srgbClr val="768692"/>
    <a:srgbClr val="80B9CB"/>
    <a:srgbClr val="007398"/>
    <a:srgbClr val="F5BA80"/>
    <a:srgbClr val="E88D21"/>
    <a:srgbClr val="CA8B93"/>
    <a:srgbClr val="951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99" autoAdjust="0"/>
    <p:restoredTop sz="97160" autoAdjust="0"/>
  </p:normalViewPr>
  <p:slideViewPr>
    <p:cSldViewPr snapToGrid="0" showGuides="1">
      <p:cViewPr varScale="1">
        <p:scale>
          <a:sx n="84" d="100"/>
          <a:sy n="84" d="100"/>
        </p:scale>
        <p:origin x="96" y="546"/>
      </p:cViewPr>
      <p:guideLst>
        <p:guide orient="horz" pos="2158"/>
        <p:guide orient="horz" pos="4113"/>
        <p:guide orient="horz" pos="845"/>
        <p:guide orient="horz" pos="1117"/>
        <p:guide orient="horz" pos="2387"/>
        <p:guide orient="horz" pos="3521"/>
        <p:guide orient="horz" pos="3430"/>
        <p:guide orient="horz" pos="504"/>
        <p:guide pos="2880"/>
        <p:guide pos="3107"/>
        <p:guide pos="5465"/>
        <p:guide pos="2651"/>
        <p:guide pos="29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2" d="100"/>
          <a:sy n="82" d="100"/>
        </p:scale>
        <p:origin x="-3180" y="-96"/>
      </p:cViewPr>
      <p:guideLst>
        <p:guide orient="horz" pos="3160"/>
        <p:guide pos="217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3060731049427"/>
          <c:y val="8.3786392768806631E-2"/>
          <c:w val="0.80520352824036612"/>
          <c:h val="0.75218311933226867"/>
        </c:manualLayout>
      </c:layout>
      <c:scatterChart>
        <c:scatterStyle val="lineMarker"/>
        <c:varyColors val="0"/>
        <c:ser>
          <c:idx val="0"/>
          <c:order val="0"/>
          <c:tx>
            <c:strRef>
              <c:f>Sheet1!$B$1</c:f>
              <c:strCache>
                <c:ptCount val="1"/>
                <c:pt idx="0">
                  <c:v>Series 1</c:v>
                </c:pt>
              </c:strCache>
            </c:strRef>
          </c:tx>
          <c:spPr>
            <a:ln w="28575">
              <a:noFill/>
            </a:ln>
          </c:spPr>
          <c:marker>
            <c:symbol val="diamond"/>
            <c:size val="9"/>
            <c:spPr>
              <a:ln>
                <a:noFill/>
              </a:ln>
            </c:spPr>
          </c:marker>
          <c:dPt>
            <c:idx val="0"/>
            <c:marker>
              <c:spPr>
                <a:solidFill>
                  <a:srgbClr val="A1A7AA"/>
                </a:solidFill>
                <a:ln>
                  <a:noFill/>
                </a:ln>
              </c:spPr>
            </c:marker>
            <c:bubble3D val="0"/>
          </c:dPt>
          <c:dPt>
            <c:idx val="1"/>
            <c:marker>
              <c:spPr>
                <a:solidFill>
                  <a:schemeClr val="accent5"/>
                </a:solidFill>
                <a:ln>
                  <a:noFill/>
                </a:ln>
              </c:spPr>
            </c:marker>
            <c:bubble3D val="0"/>
          </c:dPt>
          <c:dPt>
            <c:idx val="2"/>
            <c:marker>
              <c:spPr>
                <a:solidFill>
                  <a:schemeClr val="accent4"/>
                </a:solidFill>
                <a:ln>
                  <a:noFill/>
                </a:ln>
              </c:spPr>
            </c:marker>
            <c:bubble3D val="0"/>
          </c:dPt>
          <c:dPt>
            <c:idx val="3"/>
            <c:marker>
              <c:spPr>
                <a:solidFill>
                  <a:schemeClr val="accent3"/>
                </a:solidFill>
                <a:ln>
                  <a:noFill/>
                </a:ln>
              </c:spPr>
            </c:marker>
            <c:bubble3D val="0"/>
          </c:dPt>
          <c:dPt>
            <c:idx val="4"/>
            <c:marker>
              <c:spPr>
                <a:solidFill>
                  <a:schemeClr val="bg2"/>
                </a:solidFill>
                <a:ln>
                  <a:noFill/>
                </a:ln>
              </c:spPr>
            </c:marker>
            <c:bubble3D val="0"/>
          </c:dPt>
          <c:dPt>
            <c:idx val="5"/>
            <c:marker>
              <c:spPr>
                <a:solidFill>
                  <a:schemeClr val="accent6"/>
                </a:solidFill>
                <a:ln>
                  <a:noFill/>
                </a:ln>
              </c:spPr>
            </c:marker>
            <c:bubble3D val="0"/>
          </c:dPt>
          <c:trendline>
            <c:spPr>
              <a:ln>
                <a:solidFill>
                  <a:schemeClr val="tx2"/>
                </a:solidFill>
                <a:prstDash val="dash"/>
              </a:ln>
            </c:spPr>
            <c:trendlineType val="linear"/>
            <c:forward val="1"/>
            <c:backward val="1"/>
            <c:dispRSqr val="0"/>
            <c:dispEq val="0"/>
          </c:trendline>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Sheet1!$B$2:$B$9</c:f>
              <c:numCache>
                <c:formatCode>General</c:formatCode>
                <c:ptCount val="8"/>
                <c:pt idx="0">
                  <c:v>1</c:v>
                </c:pt>
                <c:pt idx="1">
                  <c:v>2</c:v>
                </c:pt>
                <c:pt idx="2">
                  <c:v>3</c:v>
                </c:pt>
                <c:pt idx="3">
                  <c:v>4</c:v>
                </c:pt>
                <c:pt idx="4">
                  <c:v>5</c:v>
                </c:pt>
                <c:pt idx="5">
                  <c:v>6</c:v>
                </c:pt>
                <c:pt idx="6">
                  <c:v>7</c:v>
                </c:pt>
                <c:pt idx="7">
                  <c:v>8</c:v>
                </c:pt>
              </c:numCache>
            </c:numRef>
          </c:yVal>
          <c:smooth val="0"/>
        </c:ser>
        <c:dLbls>
          <c:showLegendKey val="0"/>
          <c:showVal val="0"/>
          <c:showCatName val="0"/>
          <c:showSerName val="0"/>
          <c:showPercent val="0"/>
          <c:showBubbleSize val="0"/>
        </c:dLbls>
        <c:axId val="314499152"/>
        <c:axId val="314458296"/>
      </c:scatterChart>
      <c:valAx>
        <c:axId val="314499152"/>
        <c:scaling>
          <c:orientation val="minMax"/>
          <c:max val="7"/>
        </c:scaling>
        <c:delete val="0"/>
        <c:axPos val="b"/>
        <c:numFmt formatCode="General" sourceLinked="1"/>
        <c:majorTickMark val="out"/>
        <c:minorTickMark val="none"/>
        <c:tickLblPos val="nextTo"/>
        <c:spPr>
          <a:ln>
            <a:solidFill>
              <a:schemeClr val="tx2"/>
            </a:solidFill>
          </a:ln>
        </c:spPr>
        <c:txPr>
          <a:bodyPr/>
          <a:lstStyle/>
          <a:p>
            <a:pPr>
              <a:defRPr>
                <a:solidFill>
                  <a:schemeClr val="bg1"/>
                </a:solidFill>
              </a:defRPr>
            </a:pPr>
            <a:endParaRPr lang="en-US"/>
          </a:p>
        </c:txPr>
        <c:crossAx val="314458296"/>
        <c:crosses val="autoZero"/>
        <c:crossBetween val="midCat"/>
        <c:majorUnit val="1"/>
      </c:valAx>
      <c:valAx>
        <c:axId val="314458296"/>
        <c:scaling>
          <c:orientation val="minMax"/>
          <c:max val="7"/>
        </c:scaling>
        <c:delete val="0"/>
        <c:axPos val="l"/>
        <c:numFmt formatCode="General" sourceLinked="1"/>
        <c:majorTickMark val="out"/>
        <c:minorTickMark val="none"/>
        <c:tickLblPos val="nextTo"/>
        <c:spPr>
          <a:ln>
            <a:solidFill>
              <a:schemeClr val="tx2"/>
            </a:solidFill>
          </a:ln>
        </c:spPr>
        <c:txPr>
          <a:bodyPr/>
          <a:lstStyle/>
          <a:p>
            <a:pPr>
              <a:defRPr>
                <a:solidFill>
                  <a:schemeClr val="bg1"/>
                </a:solidFill>
              </a:defRPr>
            </a:pPr>
            <a:endParaRPr lang="en-US"/>
          </a:p>
        </c:txPr>
        <c:crossAx val="314499152"/>
        <c:crosses val="autoZero"/>
        <c:crossBetween val="midCat"/>
        <c:majorUnit val="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94233029456005E-2"/>
          <c:y val="4.2010017134199815E-2"/>
          <c:w val="0.92599107246164991"/>
          <c:h val="0.8631338318632813"/>
        </c:manualLayout>
      </c:layout>
      <c:barChart>
        <c:barDir val="col"/>
        <c:grouping val="clustered"/>
        <c:varyColors val="0"/>
        <c:ser>
          <c:idx val="0"/>
          <c:order val="0"/>
          <c:tx>
            <c:strRef>
              <c:f>Sheet1!$B$1</c:f>
              <c:strCache>
                <c:ptCount val="1"/>
                <c:pt idx="0">
                  <c:v>Yield</c:v>
                </c:pt>
              </c:strCache>
            </c:strRef>
          </c:tx>
          <c:spPr>
            <a:solidFill>
              <a:schemeClr val="tx1"/>
            </a:solidFill>
            <a:ln w="25400">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0"/>
              <c:tx>
                <c:rich>
                  <a:bodyPr/>
                  <a:lstStyle/>
                  <a:p>
                    <a:pPr>
                      <a:defRPr sz="1200"/>
                    </a:pPr>
                    <a:r>
                      <a:rPr lang="en-US" sz="1200" dirty="0" smtClean="0"/>
                      <a:t>0.7%</a:t>
                    </a:r>
                    <a:endParaRPr lang="en-US" dirty="0"/>
                  </a:p>
                </c:rich>
              </c:tx>
              <c:numFmt formatCode="0.0%" sourceLinked="0"/>
              <c:spPr>
                <a:solidFill>
                  <a:srgbClr val="FFFFFF"/>
                </a:solidFill>
                <a:ln w="25400">
                  <a:noFill/>
                </a:ln>
              </c:spPr>
              <c:showLegendKey val="0"/>
              <c:showVal val="1"/>
              <c:showCatName val="0"/>
              <c:showSerName val="0"/>
              <c:showPercent val="0"/>
              <c:showBubbleSize val="0"/>
              <c:extLst>
                <c:ext xmlns:c15="http://schemas.microsoft.com/office/drawing/2012/chart" uri="{CE6537A1-D6FC-4f65-9D91-7224C49458BB}"/>
              </c:extLst>
            </c:dLbl>
            <c:dLbl>
              <c:idx val="1"/>
              <c:tx>
                <c:rich>
                  <a:bodyPr/>
                  <a:lstStyle/>
                  <a:p>
                    <a:pPr>
                      <a:defRPr sz="1200"/>
                    </a:pPr>
                    <a:r>
                      <a:rPr lang="en-US" sz="1200" dirty="0" smtClean="0"/>
                      <a:t>0.8%</a:t>
                    </a:r>
                    <a:endParaRPr lang="en-US" dirty="0"/>
                  </a:p>
                </c:rich>
              </c:tx>
              <c:numFmt formatCode="0.0%" sourceLinked="0"/>
              <c:spPr>
                <a:solidFill>
                  <a:srgbClr val="FFFFFF"/>
                </a:solidFill>
                <a:ln w="25400">
                  <a:noFill/>
                </a:ln>
              </c:spPr>
              <c:showLegendKey val="0"/>
              <c:showVal val="1"/>
              <c:showCatName val="0"/>
              <c:showSerName val="0"/>
              <c:showPercent val="0"/>
              <c:showBubbleSize val="0"/>
              <c:extLst>
                <c:ext xmlns:c15="http://schemas.microsoft.com/office/drawing/2012/chart" uri="{CE6537A1-D6FC-4f65-9D91-7224C49458BB}"/>
              </c:extLst>
            </c:dLbl>
            <c:dLbl>
              <c:idx val="2"/>
              <c:tx>
                <c:rich>
                  <a:bodyPr/>
                  <a:lstStyle/>
                  <a:p>
                    <a:pPr>
                      <a:defRPr sz="1200"/>
                    </a:pPr>
                    <a:r>
                      <a:rPr lang="en-US" sz="1200" dirty="0" smtClean="0"/>
                      <a:t>1.1%</a:t>
                    </a:r>
                    <a:endParaRPr lang="en-US" dirty="0"/>
                  </a:p>
                </c:rich>
              </c:tx>
              <c:numFmt formatCode="0.0%" sourceLinked="0"/>
              <c:spPr>
                <a:solidFill>
                  <a:schemeClr val="bg1"/>
                </a:solidFill>
                <a:ln w="25400">
                  <a:noFill/>
                </a:ln>
              </c:spPr>
              <c:showLegendKey val="0"/>
              <c:showVal val="1"/>
              <c:showCatName val="0"/>
              <c:showSerName val="0"/>
              <c:showPercent val="0"/>
              <c:showBubbleSize val="0"/>
              <c:extLst>
                <c:ext xmlns:c15="http://schemas.microsoft.com/office/drawing/2012/chart" uri="{CE6537A1-D6FC-4f65-9D91-7224C49458BB}"/>
              </c:extLst>
            </c:dLbl>
            <c:dLbl>
              <c:idx val="3"/>
              <c:tx>
                <c:rich>
                  <a:bodyPr/>
                  <a:lstStyle/>
                  <a:p>
                    <a:pPr>
                      <a:defRPr sz="1200"/>
                    </a:pPr>
                    <a:r>
                      <a:rPr lang="en-US" sz="1200" dirty="0" smtClean="0"/>
                      <a:t>1.4%</a:t>
                    </a:r>
                    <a:endParaRPr lang="en-US" dirty="0"/>
                  </a:p>
                </c:rich>
              </c:tx>
              <c:numFmt formatCode="0.0%" sourceLinked="0"/>
              <c:spPr>
                <a:solidFill>
                  <a:srgbClr val="FFFFFF"/>
                </a:solidFill>
                <a:ln w="25400">
                  <a:noFill/>
                </a:ln>
              </c:spPr>
              <c:showLegendKey val="0"/>
              <c:showVal val="1"/>
              <c:showCatName val="0"/>
              <c:showSerName val="0"/>
              <c:showPercent val="0"/>
              <c:showBubbleSize val="0"/>
              <c:extLst>
                <c:ext xmlns:c15="http://schemas.microsoft.com/office/drawing/2012/chart" uri="{CE6537A1-D6FC-4f65-9D91-7224C49458BB}"/>
              </c:extLst>
            </c:dLbl>
            <c:dLbl>
              <c:idx val="4"/>
              <c:tx>
                <c:rich>
                  <a:bodyPr/>
                  <a:lstStyle/>
                  <a:p>
                    <a:pPr>
                      <a:defRPr sz="1200"/>
                    </a:pPr>
                    <a:r>
                      <a:rPr lang="en-US" sz="1200" dirty="0" smtClean="0"/>
                      <a:t>2.5%</a:t>
                    </a:r>
                    <a:endParaRPr lang="en-US" dirty="0"/>
                  </a:p>
                </c:rich>
              </c:tx>
              <c:numFmt formatCode="0.0%" sourceLinked="0"/>
              <c:spPr>
                <a:solidFill>
                  <a:schemeClr val="bg1"/>
                </a:solidFill>
                <a:ln w="25400">
                  <a:noFill/>
                </a:ln>
              </c:spPr>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z="1200" dirty="0" smtClean="0"/>
                      <a:t>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z="1200" dirty="0" smtClean="0"/>
                      <a:t>7.4%</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400">
                <a:no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Germany 10y</c:v>
                </c:pt>
                <c:pt idx="1">
                  <c:v>Apple</c:v>
                </c:pt>
                <c:pt idx="2">
                  <c:v>Ireland 10y</c:v>
                </c:pt>
                <c:pt idx="3">
                  <c:v>Vodafone</c:v>
                </c:pt>
                <c:pt idx="4">
                  <c:v>Ardagh Packaging</c:v>
                </c:pt>
                <c:pt idx="5">
                  <c:v>Netflix</c:v>
                </c:pt>
                <c:pt idx="6">
                  <c:v>Valeant</c:v>
                </c:pt>
              </c:strCache>
            </c:strRef>
          </c:cat>
          <c:val>
            <c:numRef>
              <c:f>Sheet1!$B$2:$B$8</c:f>
              <c:numCache>
                <c:formatCode>0.0%</c:formatCode>
                <c:ptCount val="7"/>
                <c:pt idx="0">
                  <c:v>6.6E-3</c:v>
                </c:pt>
                <c:pt idx="1">
                  <c:v>7.9000000000000008E-3</c:v>
                </c:pt>
                <c:pt idx="2">
                  <c:v>1.082E-2</c:v>
                </c:pt>
                <c:pt idx="3">
                  <c:v>1.354E-2</c:v>
                </c:pt>
                <c:pt idx="4">
                  <c:v>2.46E-2</c:v>
                </c:pt>
                <c:pt idx="5">
                  <c:v>3.5400000000000001E-2</c:v>
                </c:pt>
                <c:pt idx="6">
                  <c:v>7.3849999999999999E-2</c:v>
                </c:pt>
              </c:numCache>
            </c:numRef>
          </c:val>
        </c:ser>
        <c:dLbls>
          <c:showLegendKey val="0"/>
          <c:showVal val="1"/>
          <c:showCatName val="0"/>
          <c:showSerName val="0"/>
          <c:showPercent val="0"/>
          <c:showBubbleSize val="0"/>
        </c:dLbls>
        <c:gapWidth val="75"/>
        <c:axId val="314510960"/>
        <c:axId val="314293432"/>
      </c:barChart>
      <c:catAx>
        <c:axId val="314510960"/>
        <c:scaling>
          <c:orientation val="minMax"/>
        </c:scaling>
        <c:delete val="0"/>
        <c:axPos val="b"/>
        <c:numFmt formatCode="General" sourceLinked="1"/>
        <c:majorTickMark val="out"/>
        <c:minorTickMark val="none"/>
        <c:tickLblPos val="nextTo"/>
        <c:spPr>
          <a:ln w="9525">
            <a:solidFill>
              <a:schemeClr val="tx2"/>
            </a:solidFill>
            <a:prstDash val="solid"/>
          </a:ln>
        </c:spPr>
        <c:txPr>
          <a:bodyPr rot="0" vert="horz"/>
          <a:lstStyle/>
          <a:p>
            <a:pPr>
              <a:defRPr/>
            </a:pPr>
            <a:endParaRPr lang="en-US"/>
          </a:p>
        </c:txPr>
        <c:crossAx val="314293432"/>
        <c:crosses val="autoZero"/>
        <c:auto val="1"/>
        <c:lblAlgn val="ctr"/>
        <c:lblOffset val="100"/>
        <c:noMultiLvlLbl val="0"/>
      </c:catAx>
      <c:valAx>
        <c:axId val="314293432"/>
        <c:scaling>
          <c:orientation val="minMax"/>
          <c:max val="9.0000000000000024E-2"/>
          <c:min val="0"/>
        </c:scaling>
        <c:delete val="0"/>
        <c:axPos val="l"/>
        <c:numFmt formatCode="0%" sourceLinked="0"/>
        <c:majorTickMark val="out"/>
        <c:minorTickMark val="none"/>
        <c:tickLblPos val="nextTo"/>
        <c:spPr>
          <a:ln w="9525">
            <a:solidFill>
              <a:schemeClr val="tx2"/>
            </a:solidFill>
          </a:ln>
        </c:spPr>
        <c:crossAx val="314510960"/>
        <c:crosses val="autoZero"/>
        <c:crossBetween val="between"/>
        <c:majorUnit val="3.0000000000000006E-2"/>
      </c:valAx>
      <c:spPr>
        <a:noFill/>
        <a:ln w="25400">
          <a:noFill/>
        </a:ln>
      </c:spPr>
    </c:plotArea>
    <c:legend>
      <c:legendPos val="b"/>
      <c:layout>
        <c:manualLayout>
          <c:xMode val="edge"/>
          <c:yMode val="edge"/>
          <c:x val="5.7853736960374151E-2"/>
          <c:y val="5.1499532151281731E-2"/>
          <c:w val="7.926886749365146E-2"/>
          <c:h val="7.7105877372484727E-2"/>
        </c:manualLayout>
      </c:layout>
      <c:overlay val="0"/>
    </c:legend>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249668743051218E-2"/>
          <c:y val="4.1625010719920488E-2"/>
          <c:w val="0.82694040420962867"/>
          <c:h val="0.78864786917436258"/>
        </c:manualLayout>
      </c:layout>
      <c:lineChart>
        <c:grouping val="standard"/>
        <c:varyColors val="0"/>
        <c:ser>
          <c:idx val="0"/>
          <c:order val="0"/>
          <c:tx>
            <c:strRef>
              <c:f>Sheet1!$B$1</c:f>
              <c:strCache>
                <c:ptCount val="1"/>
                <c:pt idx="0">
                  <c:v>Loan Default Loss Rate (8 months Later)</c:v>
                </c:pt>
              </c:strCache>
            </c:strRef>
          </c:tx>
          <c:marker>
            <c:symbol val="none"/>
          </c:marker>
          <c:cat>
            <c:numRef>
              <c:f>Sheet1!$A$2:$A$170</c:f>
              <c:numCache>
                <c:formatCode>m/d/yyyy</c:formatCode>
                <c:ptCount val="169"/>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38411</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38776</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39141</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40298</c:v>
                </c:pt>
                <c:pt idx="75">
                  <c:v>40329</c:v>
                </c:pt>
                <c:pt idx="76">
                  <c:v>40359</c:v>
                </c:pt>
                <c:pt idx="77">
                  <c:v>40390</c:v>
                </c:pt>
                <c:pt idx="78">
                  <c:v>40421</c:v>
                </c:pt>
                <c:pt idx="79">
                  <c:v>40451</c:v>
                </c:pt>
                <c:pt idx="80">
                  <c:v>40482</c:v>
                </c:pt>
                <c:pt idx="81">
                  <c:v>40512</c:v>
                </c:pt>
                <c:pt idx="82">
                  <c:v>40543</c:v>
                </c:pt>
                <c:pt idx="83">
                  <c:v>40574</c:v>
                </c:pt>
                <c:pt idx="84">
                  <c:v>40602</c:v>
                </c:pt>
                <c:pt idx="85">
                  <c:v>40633</c:v>
                </c:pt>
                <c:pt idx="86">
                  <c:v>40663</c:v>
                </c:pt>
                <c:pt idx="87">
                  <c:v>40694</c:v>
                </c:pt>
                <c:pt idx="88">
                  <c:v>40724</c:v>
                </c:pt>
                <c:pt idx="89">
                  <c:v>40755</c:v>
                </c:pt>
                <c:pt idx="90">
                  <c:v>40786</c:v>
                </c:pt>
                <c:pt idx="91">
                  <c:v>40816</c:v>
                </c:pt>
                <c:pt idx="92">
                  <c:v>40847</c:v>
                </c:pt>
                <c:pt idx="93">
                  <c:v>40877</c:v>
                </c:pt>
                <c:pt idx="94">
                  <c:v>40908</c:v>
                </c:pt>
                <c:pt idx="95">
                  <c:v>40939</c:v>
                </c:pt>
                <c:pt idx="96">
                  <c:v>40968</c:v>
                </c:pt>
                <c:pt idx="97">
                  <c:v>40999</c:v>
                </c:pt>
                <c:pt idx="98">
                  <c:v>41029</c:v>
                </c:pt>
                <c:pt idx="99">
                  <c:v>41060</c:v>
                </c:pt>
                <c:pt idx="100">
                  <c:v>41090</c:v>
                </c:pt>
                <c:pt idx="101">
                  <c:v>41121</c:v>
                </c:pt>
                <c:pt idx="102">
                  <c:v>41152</c:v>
                </c:pt>
                <c:pt idx="103">
                  <c:v>41182</c:v>
                </c:pt>
                <c:pt idx="104">
                  <c:v>41213</c:v>
                </c:pt>
                <c:pt idx="105">
                  <c:v>41243</c:v>
                </c:pt>
                <c:pt idx="106">
                  <c:v>41274</c:v>
                </c:pt>
                <c:pt idx="107">
                  <c:v>41305</c:v>
                </c:pt>
                <c:pt idx="108">
                  <c:v>41333</c:v>
                </c:pt>
                <c:pt idx="109">
                  <c:v>41364</c:v>
                </c:pt>
                <c:pt idx="110">
                  <c:v>41394</c:v>
                </c:pt>
                <c:pt idx="111">
                  <c:v>41425</c:v>
                </c:pt>
                <c:pt idx="112">
                  <c:v>41455</c:v>
                </c:pt>
                <c:pt idx="113">
                  <c:v>41486</c:v>
                </c:pt>
                <c:pt idx="114">
                  <c:v>41517</c:v>
                </c:pt>
                <c:pt idx="115">
                  <c:v>41547</c:v>
                </c:pt>
                <c:pt idx="116">
                  <c:v>41578</c:v>
                </c:pt>
                <c:pt idx="117">
                  <c:v>41971</c:v>
                </c:pt>
                <c:pt idx="118">
                  <c:v>42004</c:v>
                </c:pt>
                <c:pt idx="119">
                  <c:v>41670</c:v>
                </c:pt>
                <c:pt idx="120">
                  <c:v>41698</c:v>
                </c:pt>
                <c:pt idx="121">
                  <c:v>41729</c:v>
                </c:pt>
                <c:pt idx="122">
                  <c:v>41759</c:v>
                </c:pt>
                <c:pt idx="123">
                  <c:v>41790</c:v>
                </c:pt>
                <c:pt idx="124">
                  <c:v>41820</c:v>
                </c:pt>
                <c:pt idx="125">
                  <c:v>41851</c:v>
                </c:pt>
                <c:pt idx="126">
                  <c:v>41882</c:v>
                </c:pt>
                <c:pt idx="127">
                  <c:v>41912</c:v>
                </c:pt>
                <c:pt idx="128">
                  <c:v>41943</c:v>
                </c:pt>
                <c:pt idx="129">
                  <c:v>41971</c:v>
                </c:pt>
                <c:pt idx="130">
                  <c:v>42004</c:v>
                </c:pt>
                <c:pt idx="131">
                  <c:v>42034</c:v>
                </c:pt>
                <c:pt idx="132">
                  <c:v>42062</c:v>
                </c:pt>
                <c:pt idx="133">
                  <c:v>42094</c:v>
                </c:pt>
                <c:pt idx="134">
                  <c:v>42124</c:v>
                </c:pt>
                <c:pt idx="135">
                  <c:v>42153</c:v>
                </c:pt>
                <c:pt idx="136">
                  <c:v>42185</c:v>
                </c:pt>
                <c:pt idx="137">
                  <c:v>42216</c:v>
                </c:pt>
                <c:pt idx="138">
                  <c:v>42247</c:v>
                </c:pt>
                <c:pt idx="139">
                  <c:v>42277</c:v>
                </c:pt>
                <c:pt idx="140">
                  <c:v>42308</c:v>
                </c:pt>
                <c:pt idx="141">
                  <c:v>42338</c:v>
                </c:pt>
                <c:pt idx="142">
                  <c:v>42369</c:v>
                </c:pt>
                <c:pt idx="143">
                  <c:v>42400</c:v>
                </c:pt>
                <c:pt idx="144">
                  <c:v>42429</c:v>
                </c:pt>
                <c:pt idx="145">
                  <c:v>42460</c:v>
                </c:pt>
                <c:pt idx="146">
                  <c:v>42490</c:v>
                </c:pt>
                <c:pt idx="147">
                  <c:v>42521</c:v>
                </c:pt>
                <c:pt idx="148">
                  <c:v>42551</c:v>
                </c:pt>
                <c:pt idx="149">
                  <c:v>42582</c:v>
                </c:pt>
                <c:pt idx="150">
                  <c:v>42613</c:v>
                </c:pt>
                <c:pt idx="151">
                  <c:v>42643</c:v>
                </c:pt>
                <c:pt idx="152">
                  <c:v>42674</c:v>
                </c:pt>
                <c:pt idx="153">
                  <c:v>42704</c:v>
                </c:pt>
                <c:pt idx="154">
                  <c:v>42735</c:v>
                </c:pt>
                <c:pt idx="155">
                  <c:v>42766</c:v>
                </c:pt>
                <c:pt idx="156">
                  <c:v>42794</c:v>
                </c:pt>
                <c:pt idx="157">
                  <c:v>42825</c:v>
                </c:pt>
                <c:pt idx="158">
                  <c:v>42855</c:v>
                </c:pt>
                <c:pt idx="159">
                  <c:v>42886</c:v>
                </c:pt>
                <c:pt idx="160">
                  <c:v>42916</c:v>
                </c:pt>
                <c:pt idx="161">
                  <c:v>42947</c:v>
                </c:pt>
                <c:pt idx="162">
                  <c:v>42978</c:v>
                </c:pt>
                <c:pt idx="163">
                  <c:v>43008</c:v>
                </c:pt>
                <c:pt idx="164">
                  <c:v>43039</c:v>
                </c:pt>
                <c:pt idx="165">
                  <c:v>43069</c:v>
                </c:pt>
                <c:pt idx="166">
                  <c:v>43100</c:v>
                </c:pt>
                <c:pt idx="167">
                  <c:v>43131</c:v>
                </c:pt>
                <c:pt idx="168">
                  <c:v>43159</c:v>
                </c:pt>
              </c:numCache>
            </c:numRef>
          </c:cat>
          <c:val>
            <c:numRef>
              <c:f>Sheet1!$B$2:$B$170</c:f>
              <c:numCache>
                <c:formatCode>0.00%</c:formatCode>
                <c:ptCount val="169"/>
                <c:pt idx="0">
                  <c:v>6.0254130418476281E-3</c:v>
                </c:pt>
                <c:pt idx="1">
                  <c:v>5.8876916771727359E-3</c:v>
                </c:pt>
                <c:pt idx="2">
                  <c:v>3.6546698921624795E-3</c:v>
                </c:pt>
                <c:pt idx="3">
                  <c:v>6.5249745739265818E-3</c:v>
                </c:pt>
                <c:pt idx="4">
                  <c:v>6.1291375031555942E-3</c:v>
                </c:pt>
                <c:pt idx="5">
                  <c:v>5.7785803777553489E-3</c:v>
                </c:pt>
                <c:pt idx="6">
                  <c:v>2.3868141290902607E-3</c:v>
                </c:pt>
                <c:pt idx="7">
                  <c:v>2.2643128319054322E-3</c:v>
                </c:pt>
                <c:pt idx="8">
                  <c:v>2.1537722214121464E-3</c:v>
                </c:pt>
                <c:pt idx="9">
                  <c:v>5.3238994123748174E-3</c:v>
                </c:pt>
                <c:pt idx="10">
                  <c:v>5.0871131810068084E-3</c:v>
                </c:pt>
                <c:pt idx="11">
                  <c:v>4.6374960425863872E-3</c:v>
                </c:pt>
                <c:pt idx="12">
                  <c:v>3.5390826866785979E-3</c:v>
                </c:pt>
                <c:pt idx="13">
                  <c:v>3.4002079423287256E-3</c:v>
                </c:pt>
                <c:pt idx="14">
                  <c:v>3.2581821429234475E-3</c:v>
                </c:pt>
                <c:pt idx="15">
                  <c:v>2.3201403368034268E-3</c:v>
                </c:pt>
                <c:pt idx="16">
                  <c:v>2.1791674953593053E-3</c:v>
                </c:pt>
                <c:pt idx="17">
                  <c:v>2.0543445345468261E-3</c:v>
                </c:pt>
                <c:pt idx="18">
                  <c:v>1.9430466050592442E-3</c:v>
                </c:pt>
                <c:pt idx="19">
                  <c:v>1.8679364531179027E-3</c:v>
                </c:pt>
                <c:pt idx="20">
                  <c:v>1.7766308307845828E-3</c:v>
                </c:pt>
                <c:pt idx="21">
                  <c:v>3.2706123907717664E-4</c:v>
                </c:pt>
                <c:pt idx="22">
                  <c:v>2.2126079478356525E-3</c:v>
                </c:pt>
                <c:pt idx="23">
                  <c:v>9.5215636078778663E-3</c:v>
                </c:pt>
                <c:pt idx="24">
                  <c:v>6.488055777381263E-3</c:v>
                </c:pt>
                <c:pt idx="25">
                  <c:v>6.6877323523308625E-3</c:v>
                </c:pt>
                <c:pt idx="26">
                  <c:v>6.4349651116038919E-3</c:v>
                </c:pt>
                <c:pt idx="27">
                  <c:v>6.1395884423906385E-3</c:v>
                </c:pt>
                <c:pt idx="28">
                  <c:v>5.8701383544883671E-3</c:v>
                </c:pt>
                <c:pt idx="29">
                  <c:v>4.605384882266402E-3</c:v>
                </c:pt>
                <c:pt idx="30">
                  <c:v>4.4195761713000225E-3</c:v>
                </c:pt>
                <c:pt idx="31">
                  <c:v>4.9236416060470601E-3</c:v>
                </c:pt>
                <c:pt idx="32">
                  <c:v>4.7398250345119883E-3</c:v>
                </c:pt>
                <c:pt idx="33">
                  <c:v>4.5692395187373796E-3</c:v>
                </c:pt>
                <c:pt idx="34">
                  <c:v>1.1412809802481894E-3</c:v>
                </c:pt>
                <c:pt idx="35">
                  <c:v>5.361637993521399E-5</c:v>
                </c:pt>
                <c:pt idx="36">
                  <c:v>2.45976349303965E-5</c:v>
                </c:pt>
                <c:pt idx="37">
                  <c:v>1.2733396747297513E-5</c:v>
                </c:pt>
                <c:pt idx="38">
                  <c:v>1.2345013208483018E-5</c:v>
                </c:pt>
                <c:pt idx="39">
                  <c:v>1.2097155179717498E-5</c:v>
                </c:pt>
                <c:pt idx="40">
                  <c:v>1.726758654267486E-3</c:v>
                </c:pt>
                <c:pt idx="41">
                  <c:v>1.4731397651446623E-3</c:v>
                </c:pt>
                <c:pt idx="42">
                  <c:v>1.4452429791843855E-3</c:v>
                </c:pt>
                <c:pt idx="43">
                  <c:v>1.4183831175632808E-3</c:v>
                </c:pt>
                <c:pt idx="44">
                  <c:v>1.392503421384843E-3</c:v>
                </c:pt>
                <c:pt idx="45">
                  <c:v>9.7780284922670147E-3</c:v>
                </c:pt>
                <c:pt idx="46">
                  <c:v>1.1090446403353597E-2</c:v>
                </c:pt>
                <c:pt idx="47">
                  <c:v>1.0898592711455175E-2</c:v>
                </c:pt>
                <c:pt idx="48">
                  <c:v>1.0713263901679067E-2</c:v>
                </c:pt>
                <c:pt idx="49">
                  <c:v>1.0534132675974127E-2</c:v>
                </c:pt>
                <c:pt idx="50">
                  <c:v>1.4781169554807872E-2</c:v>
                </c:pt>
                <c:pt idx="51">
                  <c:v>2.2918546846917503E-2</c:v>
                </c:pt>
                <c:pt idx="52">
                  <c:v>2.8423786482276892E-2</c:v>
                </c:pt>
                <c:pt idx="53">
                  <c:v>3.0422585266792292E-2</c:v>
                </c:pt>
                <c:pt idx="54">
                  <c:v>3.1951471280849381E-2</c:v>
                </c:pt>
                <c:pt idx="55">
                  <c:v>3.2885056604895033E-2</c:v>
                </c:pt>
                <c:pt idx="56">
                  <c:v>3.8607180277061233E-2</c:v>
                </c:pt>
                <c:pt idx="57">
                  <c:v>3.2342861577025699E-2</c:v>
                </c:pt>
                <c:pt idx="58">
                  <c:v>3.451522855229508E-2</c:v>
                </c:pt>
                <c:pt idx="59">
                  <c:v>3.9831989762549973E-2</c:v>
                </c:pt>
                <c:pt idx="60">
                  <c:v>4.1640192356730589E-2</c:v>
                </c:pt>
                <c:pt idx="61">
                  <c:v>4.200861867831461E-2</c:v>
                </c:pt>
                <c:pt idx="62">
                  <c:v>4.5928123786025593E-2</c:v>
                </c:pt>
                <c:pt idx="63">
                  <c:v>3.9742662254054095E-2</c:v>
                </c:pt>
                <c:pt idx="64">
                  <c:v>3.4741131307923175E-2</c:v>
                </c:pt>
                <c:pt idx="65">
                  <c:v>3.3757568703823834E-2</c:v>
                </c:pt>
                <c:pt idx="66">
                  <c:v>3.2087869399053559E-2</c:v>
                </c:pt>
                <c:pt idx="67">
                  <c:v>3.2333018141715443E-2</c:v>
                </c:pt>
                <c:pt idx="68">
                  <c:v>3.1059329561191684E-2</c:v>
                </c:pt>
                <c:pt idx="69">
                  <c:v>3.0532712587662564E-2</c:v>
                </c:pt>
                <c:pt idx="70">
                  <c:v>2.642657051070918E-2</c:v>
                </c:pt>
                <c:pt idx="71">
                  <c:v>2.168641236660717E-2</c:v>
                </c:pt>
                <c:pt idx="72">
                  <c:v>1.8918739134856925E-2</c:v>
                </c:pt>
                <c:pt idx="73">
                  <c:v>1.8420123666328617E-2</c:v>
                </c:pt>
                <c:pt idx="74">
                  <c:v>1.6954374182278339E-2</c:v>
                </c:pt>
                <c:pt idx="75">
                  <c:v>1.5714913531504063E-2</c:v>
                </c:pt>
                <c:pt idx="76">
                  <c:v>1.5766284853137615E-2</c:v>
                </c:pt>
                <c:pt idx="77">
                  <c:v>1.5674487803680661E-2</c:v>
                </c:pt>
                <c:pt idx="78">
                  <c:v>1.6910105918476078E-2</c:v>
                </c:pt>
                <c:pt idx="79">
                  <c:v>1.662897286194686E-2</c:v>
                </c:pt>
                <c:pt idx="80">
                  <c:v>1.3234603157473501E-2</c:v>
                </c:pt>
                <c:pt idx="81">
                  <c:v>9.5789017116548626E-3</c:v>
                </c:pt>
                <c:pt idx="82">
                  <c:v>8.6905856286443872E-3</c:v>
                </c:pt>
                <c:pt idx="83">
                  <c:v>7.4892500725191984E-3</c:v>
                </c:pt>
                <c:pt idx="84">
                  <c:v>7.2584759578028469E-3</c:v>
                </c:pt>
                <c:pt idx="85">
                  <c:v>7.3380097028256409E-3</c:v>
                </c:pt>
                <c:pt idx="86">
                  <c:v>6.0441017505817197E-3</c:v>
                </c:pt>
                <c:pt idx="87">
                  <c:v>8.0739385690528319E-3</c:v>
                </c:pt>
                <c:pt idx="88">
                  <c:v>1.0299720453458904E-2</c:v>
                </c:pt>
                <c:pt idx="89">
                  <c:v>2.7117011949803742E-2</c:v>
                </c:pt>
                <c:pt idx="90">
                  <c:v>2.5646792353110747E-2</c:v>
                </c:pt>
                <c:pt idx="91">
                  <c:v>2.6289964283233425E-2</c:v>
                </c:pt>
                <c:pt idx="92">
                  <c:v>3.0984572324292085E-2</c:v>
                </c:pt>
                <c:pt idx="93">
                  <c:v>3.1824936139186549E-2</c:v>
                </c:pt>
                <c:pt idx="94">
                  <c:v>3.1114792939146711E-2</c:v>
                </c:pt>
                <c:pt idx="95">
                  <c:v>3.7956966193027561E-2</c:v>
                </c:pt>
                <c:pt idx="96">
                  <c:v>4.4091698310683165E-2</c:v>
                </c:pt>
                <c:pt idx="97">
                  <c:v>4.3364869339545781E-2</c:v>
                </c:pt>
                <c:pt idx="98">
                  <c:v>4.1863378607669512E-2</c:v>
                </c:pt>
                <c:pt idx="99">
                  <c:v>4.0303260165608236E-2</c:v>
                </c:pt>
                <c:pt idx="100">
                  <c:v>4.9445889797478847E-2</c:v>
                </c:pt>
                <c:pt idx="101">
                  <c:v>3.1819989867130888E-2</c:v>
                </c:pt>
                <c:pt idx="102">
                  <c:v>3.2226611723381267E-2</c:v>
                </c:pt>
                <c:pt idx="103">
                  <c:v>3.4231364858251713E-2</c:v>
                </c:pt>
                <c:pt idx="104">
                  <c:v>2.8105852617125133E-2</c:v>
                </c:pt>
                <c:pt idx="105">
                  <c:v>2.8086443174810721E-2</c:v>
                </c:pt>
                <c:pt idx="106">
                  <c:v>2.8741113421560254E-2</c:v>
                </c:pt>
                <c:pt idx="107">
                  <c:v>2.2449308891061212E-2</c:v>
                </c:pt>
                <c:pt idx="108">
                  <c:v>1.70264557471572E-2</c:v>
                </c:pt>
                <c:pt idx="109">
                  <c:v>1.7629027831338094E-2</c:v>
                </c:pt>
                <c:pt idx="110">
                  <c:v>1.9615119937551079E-2</c:v>
                </c:pt>
                <c:pt idx="111">
                  <c:v>1.8611149336233989E-2</c:v>
                </c:pt>
                <c:pt idx="112">
                  <c:v>1.554036238988306E-2</c:v>
                </c:pt>
                <c:pt idx="113">
                  <c:v>1.6960930228145585E-2</c:v>
                </c:pt>
                <c:pt idx="114">
                  <c:v>1.7487809617178419E-2</c:v>
                </c:pt>
                <c:pt idx="115">
                  <c:v>1.4134607647776751E-2</c:v>
                </c:pt>
                <c:pt idx="116">
                  <c:v>1.4033570047728164E-2</c:v>
                </c:pt>
                <c:pt idx="117">
                  <c:v>1.3928295969124406E-2</c:v>
                </c:pt>
                <c:pt idx="118">
                  <c:v>1.3693921063032063E-2</c:v>
                </c:pt>
                <c:pt idx="119">
                  <c:v>1.6655784195487074E-2</c:v>
                </c:pt>
                <c:pt idx="120">
                  <c:v>2.024516671563641E-2</c:v>
                </c:pt>
                <c:pt idx="121">
                  <c:v>2.0299670880808869E-2</c:v>
                </c:pt>
                <c:pt idx="122">
                  <c:v>1.6145350885120535E-2</c:v>
                </c:pt>
                <c:pt idx="123">
                  <c:v>1.6889591019077523E-2</c:v>
                </c:pt>
                <c:pt idx="124">
                  <c:v>7.2323096265672149E-3</c:v>
                </c:pt>
                <c:pt idx="125">
                  <c:v>5.9585421786167696E-3</c:v>
                </c:pt>
                <c:pt idx="126">
                  <c:v>6.130265167356974E-3</c:v>
                </c:pt>
                <c:pt idx="127">
                  <c:v>1.6655784195487074E-2</c:v>
                </c:pt>
                <c:pt idx="128">
                  <c:v>2.024516671563641E-2</c:v>
                </c:pt>
                <c:pt idx="129">
                  <c:v>2.0299670880808869E-2</c:v>
                </c:pt>
                <c:pt idx="130">
                  <c:v>1.6145350885120535E-2</c:v>
                </c:pt>
                <c:pt idx="131">
                  <c:v>1.6889591019077523E-2</c:v>
                </c:pt>
                <c:pt idx="132">
                  <c:v>7.2323096265672149E-3</c:v>
                </c:pt>
                <c:pt idx="133">
                  <c:v>5.9585421786167696E-3</c:v>
                </c:pt>
                <c:pt idx="134">
                  <c:v>6.130265167356974E-3</c:v>
                </c:pt>
                <c:pt idx="135">
                  <c:v>6.1027233749744508E-3</c:v>
                </c:pt>
                <c:pt idx="136">
                  <c:v>6.0961618309260555E-3</c:v>
                </c:pt>
                <c:pt idx="137">
                  <c:v>7.8377374020527982E-3</c:v>
                </c:pt>
                <c:pt idx="138">
                  <c:v>7.7752200223536825E-3</c:v>
                </c:pt>
                <c:pt idx="139">
                  <c:v>4.7954613461858387E-3</c:v>
                </c:pt>
                <c:pt idx="140">
                  <c:v>1.6000000000000001E-3</c:v>
                </c:pt>
                <c:pt idx="141">
                  <c:v>1.5E-3</c:v>
                </c:pt>
                <c:pt idx="142">
                  <c:v>1.5E-3</c:v>
                </c:pt>
                <c:pt idx="143">
                  <c:v>1.6000000000000001E-3</c:v>
                </c:pt>
                <c:pt idx="144">
                  <c:v>1.6000000000000001E-3</c:v>
                </c:pt>
                <c:pt idx="145">
                  <c:v>1.8E-3</c:v>
                </c:pt>
                <c:pt idx="146">
                  <c:v>1.8E-3</c:v>
                </c:pt>
                <c:pt idx="147">
                  <c:v>1.9E-3</c:v>
                </c:pt>
                <c:pt idx="148">
                  <c:v>1.5E-3</c:v>
                </c:pt>
                <c:pt idx="149">
                  <c:v>1.1999999999999999E-3</c:v>
                </c:pt>
                <c:pt idx="150">
                  <c:v>1E-3</c:v>
                </c:pt>
                <c:pt idx="151">
                  <c:v>1E-3</c:v>
                </c:pt>
                <c:pt idx="152">
                  <c:v>8.9999999999999998E-4</c:v>
                </c:pt>
                <c:pt idx="153">
                  <c:v>8.0000000000000004E-4</c:v>
                </c:pt>
                <c:pt idx="154">
                  <c:v>5.9999999999999995E-4</c:v>
                </c:pt>
                <c:pt idx="155">
                  <c:v>6.9999999999999999E-4</c:v>
                </c:pt>
                <c:pt idx="156">
                  <c:v>6.3000000000000003E-4</c:v>
                </c:pt>
                <c:pt idx="157">
                  <c:v>5.9999999999999995E-4</c:v>
                </c:pt>
                <c:pt idx="158">
                  <c:v>5.9999999999999995E-4</c:v>
                </c:pt>
                <c:pt idx="159">
                  <c:v>5.9999999999999995E-4</c:v>
                </c:pt>
                <c:pt idx="160">
                  <c:v>2.9999999999999997E-4</c:v>
                </c:pt>
              </c:numCache>
            </c:numRef>
          </c:val>
          <c:smooth val="0"/>
        </c:ser>
        <c:dLbls>
          <c:showLegendKey val="0"/>
          <c:showVal val="0"/>
          <c:showCatName val="0"/>
          <c:showSerName val="0"/>
          <c:showPercent val="0"/>
          <c:showBubbleSize val="0"/>
        </c:dLbls>
        <c:marker val="1"/>
        <c:smooth val="0"/>
        <c:axId val="384517544"/>
        <c:axId val="384580096"/>
      </c:lineChart>
      <c:lineChart>
        <c:grouping val="standard"/>
        <c:varyColors val="0"/>
        <c:ser>
          <c:idx val="1"/>
          <c:order val="1"/>
          <c:tx>
            <c:strRef>
              <c:f>Sheet1!$C$1</c:f>
              <c:strCache>
                <c:ptCount val="1"/>
                <c:pt idx="0">
                  <c:v>Western European Loan Discount Margin (3 years)</c:v>
                </c:pt>
              </c:strCache>
            </c:strRef>
          </c:tx>
          <c:marker>
            <c:symbol val="none"/>
          </c:marker>
          <c:cat>
            <c:numRef>
              <c:f>Sheet1!$A$2:$A$170</c:f>
              <c:numCache>
                <c:formatCode>m/d/yyyy</c:formatCode>
                <c:ptCount val="169"/>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38411</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38776</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39141</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40298</c:v>
                </c:pt>
                <c:pt idx="75">
                  <c:v>40329</c:v>
                </c:pt>
                <c:pt idx="76">
                  <c:v>40359</c:v>
                </c:pt>
                <c:pt idx="77">
                  <c:v>40390</c:v>
                </c:pt>
                <c:pt idx="78">
                  <c:v>40421</c:v>
                </c:pt>
                <c:pt idx="79">
                  <c:v>40451</c:v>
                </c:pt>
                <c:pt idx="80">
                  <c:v>40482</c:v>
                </c:pt>
                <c:pt idx="81">
                  <c:v>40512</c:v>
                </c:pt>
                <c:pt idx="82">
                  <c:v>40543</c:v>
                </c:pt>
                <c:pt idx="83">
                  <c:v>40574</c:v>
                </c:pt>
                <c:pt idx="84">
                  <c:v>40602</c:v>
                </c:pt>
                <c:pt idx="85">
                  <c:v>40633</c:v>
                </c:pt>
                <c:pt idx="86">
                  <c:v>40663</c:v>
                </c:pt>
                <c:pt idx="87">
                  <c:v>40694</c:v>
                </c:pt>
                <c:pt idx="88">
                  <c:v>40724</c:v>
                </c:pt>
                <c:pt idx="89">
                  <c:v>40755</c:v>
                </c:pt>
                <c:pt idx="90">
                  <c:v>40786</c:v>
                </c:pt>
                <c:pt idx="91">
                  <c:v>40816</c:v>
                </c:pt>
                <c:pt idx="92">
                  <c:v>40847</c:v>
                </c:pt>
                <c:pt idx="93">
                  <c:v>40877</c:v>
                </c:pt>
                <c:pt idx="94">
                  <c:v>40908</c:v>
                </c:pt>
                <c:pt idx="95">
                  <c:v>40939</c:v>
                </c:pt>
                <c:pt idx="96">
                  <c:v>40968</c:v>
                </c:pt>
                <c:pt idx="97">
                  <c:v>40999</c:v>
                </c:pt>
                <c:pt idx="98">
                  <c:v>41029</c:v>
                </c:pt>
                <c:pt idx="99">
                  <c:v>41060</c:v>
                </c:pt>
                <c:pt idx="100">
                  <c:v>41090</c:v>
                </c:pt>
                <c:pt idx="101">
                  <c:v>41121</c:v>
                </c:pt>
                <c:pt idx="102">
                  <c:v>41152</c:v>
                </c:pt>
                <c:pt idx="103">
                  <c:v>41182</c:v>
                </c:pt>
                <c:pt idx="104">
                  <c:v>41213</c:v>
                </c:pt>
                <c:pt idx="105">
                  <c:v>41243</c:v>
                </c:pt>
                <c:pt idx="106">
                  <c:v>41274</c:v>
                </c:pt>
                <c:pt idx="107">
                  <c:v>41305</c:v>
                </c:pt>
                <c:pt idx="108">
                  <c:v>41333</c:v>
                </c:pt>
                <c:pt idx="109">
                  <c:v>41364</c:v>
                </c:pt>
                <c:pt idx="110">
                  <c:v>41394</c:v>
                </c:pt>
                <c:pt idx="111">
                  <c:v>41425</c:v>
                </c:pt>
                <c:pt idx="112">
                  <c:v>41455</c:v>
                </c:pt>
                <c:pt idx="113">
                  <c:v>41486</c:v>
                </c:pt>
                <c:pt idx="114">
                  <c:v>41517</c:v>
                </c:pt>
                <c:pt idx="115">
                  <c:v>41547</c:v>
                </c:pt>
                <c:pt idx="116">
                  <c:v>41578</c:v>
                </c:pt>
                <c:pt idx="117">
                  <c:v>41971</c:v>
                </c:pt>
                <c:pt idx="118">
                  <c:v>42004</c:v>
                </c:pt>
                <c:pt idx="119">
                  <c:v>41670</c:v>
                </c:pt>
                <c:pt idx="120">
                  <c:v>41698</c:v>
                </c:pt>
                <c:pt idx="121">
                  <c:v>41729</c:v>
                </c:pt>
                <c:pt idx="122">
                  <c:v>41759</c:v>
                </c:pt>
                <c:pt idx="123">
                  <c:v>41790</c:v>
                </c:pt>
                <c:pt idx="124">
                  <c:v>41820</c:v>
                </c:pt>
                <c:pt idx="125">
                  <c:v>41851</c:v>
                </c:pt>
                <c:pt idx="126">
                  <c:v>41882</c:v>
                </c:pt>
                <c:pt idx="127">
                  <c:v>41912</c:v>
                </c:pt>
                <c:pt idx="128">
                  <c:v>41943</c:v>
                </c:pt>
                <c:pt idx="129">
                  <c:v>41971</c:v>
                </c:pt>
                <c:pt idx="130">
                  <c:v>42004</c:v>
                </c:pt>
                <c:pt idx="131">
                  <c:v>42034</c:v>
                </c:pt>
                <c:pt idx="132">
                  <c:v>42062</c:v>
                </c:pt>
                <c:pt idx="133">
                  <c:v>42094</c:v>
                </c:pt>
                <c:pt idx="134">
                  <c:v>42124</c:v>
                </c:pt>
                <c:pt idx="135">
                  <c:v>42153</c:v>
                </c:pt>
                <c:pt idx="136">
                  <c:v>42185</c:v>
                </c:pt>
                <c:pt idx="137">
                  <c:v>42216</c:v>
                </c:pt>
                <c:pt idx="138">
                  <c:v>42247</c:v>
                </c:pt>
                <c:pt idx="139">
                  <c:v>42277</c:v>
                </c:pt>
                <c:pt idx="140">
                  <c:v>42308</c:v>
                </c:pt>
                <c:pt idx="141">
                  <c:v>42338</c:v>
                </c:pt>
                <c:pt idx="142">
                  <c:v>42369</c:v>
                </c:pt>
                <c:pt idx="143">
                  <c:v>42400</c:v>
                </c:pt>
                <c:pt idx="144">
                  <c:v>42429</c:v>
                </c:pt>
                <c:pt idx="145">
                  <c:v>42460</c:v>
                </c:pt>
                <c:pt idx="146">
                  <c:v>42490</c:v>
                </c:pt>
                <c:pt idx="147">
                  <c:v>42521</c:v>
                </c:pt>
                <c:pt idx="148">
                  <c:v>42551</c:v>
                </c:pt>
                <c:pt idx="149">
                  <c:v>42582</c:v>
                </c:pt>
                <c:pt idx="150">
                  <c:v>42613</c:v>
                </c:pt>
                <c:pt idx="151">
                  <c:v>42643</c:v>
                </c:pt>
                <c:pt idx="152">
                  <c:v>42674</c:v>
                </c:pt>
                <c:pt idx="153">
                  <c:v>42704</c:v>
                </c:pt>
                <c:pt idx="154">
                  <c:v>42735</c:v>
                </c:pt>
                <c:pt idx="155">
                  <c:v>42766</c:v>
                </c:pt>
                <c:pt idx="156">
                  <c:v>42794</c:v>
                </c:pt>
                <c:pt idx="157">
                  <c:v>42825</c:v>
                </c:pt>
                <c:pt idx="158">
                  <c:v>42855</c:v>
                </c:pt>
                <c:pt idx="159">
                  <c:v>42886</c:v>
                </c:pt>
                <c:pt idx="160">
                  <c:v>42916</c:v>
                </c:pt>
                <c:pt idx="161">
                  <c:v>42947</c:v>
                </c:pt>
                <c:pt idx="162">
                  <c:v>42978</c:v>
                </c:pt>
                <c:pt idx="163">
                  <c:v>43008</c:v>
                </c:pt>
                <c:pt idx="164">
                  <c:v>43039</c:v>
                </c:pt>
                <c:pt idx="165">
                  <c:v>43069</c:v>
                </c:pt>
                <c:pt idx="166">
                  <c:v>43100</c:v>
                </c:pt>
                <c:pt idx="167">
                  <c:v>43131</c:v>
                </c:pt>
                <c:pt idx="168">
                  <c:v>43159</c:v>
                </c:pt>
              </c:numCache>
            </c:numRef>
          </c:cat>
          <c:val>
            <c:numRef>
              <c:f>Sheet1!$C$2:$C$170</c:f>
              <c:numCache>
                <c:formatCode>0.00%</c:formatCode>
                <c:ptCount val="169"/>
                <c:pt idx="0">
                  <c:v>3.121047477732742E-2</c:v>
                </c:pt>
                <c:pt idx="1">
                  <c:v>3.1597591144466017E-2</c:v>
                </c:pt>
                <c:pt idx="2">
                  <c:v>3.1296333373125561E-2</c:v>
                </c:pt>
                <c:pt idx="3">
                  <c:v>2.9478212406531701E-2</c:v>
                </c:pt>
                <c:pt idx="4">
                  <c:v>2.9415150518880051E-2</c:v>
                </c:pt>
                <c:pt idx="5">
                  <c:v>3.0197758813269575E-2</c:v>
                </c:pt>
                <c:pt idx="6">
                  <c:v>3.0784968771018908E-2</c:v>
                </c:pt>
                <c:pt idx="7">
                  <c:v>3.1056687615114889E-2</c:v>
                </c:pt>
                <c:pt idx="8">
                  <c:v>3.0370238963715088E-2</c:v>
                </c:pt>
                <c:pt idx="9">
                  <c:v>2.9482478454609735E-2</c:v>
                </c:pt>
                <c:pt idx="10">
                  <c:v>2.794986186574451E-2</c:v>
                </c:pt>
                <c:pt idx="11">
                  <c:v>2.7388387060786373E-2</c:v>
                </c:pt>
                <c:pt idx="12">
                  <c:v>2.668145770897928E-2</c:v>
                </c:pt>
                <c:pt idx="13">
                  <c:v>2.6187404656101018E-2</c:v>
                </c:pt>
                <c:pt idx="14">
                  <c:v>2.7371663123092402E-2</c:v>
                </c:pt>
                <c:pt idx="15">
                  <c:v>2.8013050771441977E-2</c:v>
                </c:pt>
                <c:pt idx="16">
                  <c:v>2.7432438557001136E-2</c:v>
                </c:pt>
                <c:pt idx="17">
                  <c:v>2.8020473853853485E-2</c:v>
                </c:pt>
                <c:pt idx="18">
                  <c:v>2.7833220107926049E-2</c:v>
                </c:pt>
                <c:pt idx="19">
                  <c:v>2.8367743965239084E-2</c:v>
                </c:pt>
                <c:pt idx="20">
                  <c:v>2.8143352512216904E-2</c:v>
                </c:pt>
                <c:pt idx="21">
                  <c:v>2.7444729316269217E-2</c:v>
                </c:pt>
                <c:pt idx="22">
                  <c:v>2.7538369709991468E-2</c:v>
                </c:pt>
                <c:pt idx="23">
                  <c:v>2.7088010503205778E-2</c:v>
                </c:pt>
                <c:pt idx="24">
                  <c:v>2.6561102735102121E-2</c:v>
                </c:pt>
                <c:pt idx="25">
                  <c:v>2.5638649876755973E-2</c:v>
                </c:pt>
                <c:pt idx="26">
                  <c:v>2.5348458736352983E-2</c:v>
                </c:pt>
                <c:pt idx="27">
                  <c:v>2.531120429598583E-2</c:v>
                </c:pt>
                <c:pt idx="28">
                  <c:v>2.6122380926482957E-2</c:v>
                </c:pt>
                <c:pt idx="29">
                  <c:v>2.5992789112071413E-2</c:v>
                </c:pt>
                <c:pt idx="30">
                  <c:v>2.6323497445767122E-2</c:v>
                </c:pt>
                <c:pt idx="31">
                  <c:v>2.6425391657598635E-2</c:v>
                </c:pt>
                <c:pt idx="32">
                  <c:v>2.6327275880088468E-2</c:v>
                </c:pt>
                <c:pt idx="33">
                  <c:v>2.590275966412325E-2</c:v>
                </c:pt>
                <c:pt idx="34">
                  <c:v>2.5847999926041008E-2</c:v>
                </c:pt>
                <c:pt idx="35">
                  <c:v>2.555245808082833E-2</c:v>
                </c:pt>
                <c:pt idx="36">
                  <c:v>2.5065573512993707E-2</c:v>
                </c:pt>
                <c:pt idx="37">
                  <c:v>2.4497538267272592E-2</c:v>
                </c:pt>
                <c:pt idx="38">
                  <c:v>2.3817031573455882E-2</c:v>
                </c:pt>
                <c:pt idx="39">
                  <c:v>2.3612811290114364E-2</c:v>
                </c:pt>
                <c:pt idx="40">
                  <c:v>2.4545250079613563E-2</c:v>
                </c:pt>
                <c:pt idx="41">
                  <c:v>3.4787875386530109E-2</c:v>
                </c:pt>
                <c:pt idx="42">
                  <c:v>4.1939386482335722E-2</c:v>
                </c:pt>
                <c:pt idx="43">
                  <c:v>4.2144448081913137E-2</c:v>
                </c:pt>
                <c:pt idx="44">
                  <c:v>3.8366998650130553E-2</c:v>
                </c:pt>
                <c:pt idx="45">
                  <c:v>4.4359780054701231E-2</c:v>
                </c:pt>
                <c:pt idx="46">
                  <c:v>4.6326095661519476E-2</c:v>
                </c:pt>
                <c:pt idx="47">
                  <c:v>5.982302036522185E-2</c:v>
                </c:pt>
                <c:pt idx="48">
                  <c:v>7.9542889777708514E-2</c:v>
                </c:pt>
                <c:pt idx="49">
                  <c:v>8.172993700287666E-2</c:v>
                </c:pt>
                <c:pt idx="50">
                  <c:v>7.277329462007856E-2</c:v>
                </c:pt>
                <c:pt idx="51">
                  <c:v>7.033220647221286E-2</c:v>
                </c:pt>
                <c:pt idx="52">
                  <c:v>7.117880700237636E-2</c:v>
                </c:pt>
                <c:pt idx="53">
                  <c:v>7.9207640562858894E-2</c:v>
                </c:pt>
                <c:pt idx="54">
                  <c:v>8.1209570267988834E-2</c:v>
                </c:pt>
                <c:pt idx="55">
                  <c:v>9.9407648197667745E-2</c:v>
                </c:pt>
                <c:pt idx="56">
                  <c:v>0.17335443067660528</c:v>
                </c:pt>
                <c:pt idx="57">
                  <c:v>0.18445295174992821</c:v>
                </c:pt>
                <c:pt idx="58">
                  <c:v>0.19725435513825179</c:v>
                </c:pt>
                <c:pt idx="59">
                  <c:v>0.18480571053930636</c:v>
                </c:pt>
                <c:pt idx="60">
                  <c:v>0.1697737751184141</c:v>
                </c:pt>
                <c:pt idx="61">
                  <c:v>0.17918030194151169</c:v>
                </c:pt>
                <c:pt idx="62">
                  <c:v>0.16347780558910327</c:v>
                </c:pt>
                <c:pt idx="63">
                  <c:v>0.13740270309885436</c:v>
                </c:pt>
                <c:pt idx="64">
                  <c:v>0.12766758924182925</c:v>
                </c:pt>
                <c:pt idx="65">
                  <c:v>0.11177086874397336</c:v>
                </c:pt>
                <c:pt idx="66">
                  <c:v>0.10083381916993639</c:v>
                </c:pt>
                <c:pt idx="67">
                  <c:v>8.8755178862601883E-2</c:v>
                </c:pt>
                <c:pt idx="68">
                  <c:v>8.5491451089189777E-2</c:v>
                </c:pt>
                <c:pt idx="69">
                  <c:v>8.0943166796208985E-2</c:v>
                </c:pt>
                <c:pt idx="70">
                  <c:v>7.5568606837899469E-2</c:v>
                </c:pt>
                <c:pt idx="71">
                  <c:v>6.8167455382535755E-2</c:v>
                </c:pt>
                <c:pt idx="72">
                  <c:v>7.1869144983530267E-2</c:v>
                </c:pt>
                <c:pt idx="73">
                  <c:v>6.7444718878677062E-2</c:v>
                </c:pt>
                <c:pt idx="74">
                  <c:v>6.4469516314218073E-2</c:v>
                </c:pt>
                <c:pt idx="75">
                  <c:v>7.3832959223355948E-2</c:v>
                </c:pt>
                <c:pt idx="76">
                  <c:v>7.7729373187457207E-2</c:v>
                </c:pt>
                <c:pt idx="77">
                  <c:v>7.3791425937570293E-2</c:v>
                </c:pt>
                <c:pt idx="78">
                  <c:v>7.185268861898704E-2</c:v>
                </c:pt>
                <c:pt idx="79">
                  <c:v>6.9614826055056353E-2</c:v>
                </c:pt>
                <c:pt idx="80">
                  <c:v>6.8152696619592945E-2</c:v>
                </c:pt>
                <c:pt idx="81">
                  <c:v>6.6175401789658639E-2</c:v>
                </c:pt>
                <c:pt idx="82">
                  <c:v>6.2475375039398533E-2</c:v>
                </c:pt>
                <c:pt idx="83">
                  <c:v>5.6188487884972833E-2</c:v>
                </c:pt>
                <c:pt idx="84">
                  <c:v>5.3221764672147842E-2</c:v>
                </c:pt>
                <c:pt idx="85">
                  <c:v>5.4354302982192335E-2</c:v>
                </c:pt>
                <c:pt idx="86">
                  <c:v>5.4701302299272461E-2</c:v>
                </c:pt>
                <c:pt idx="87">
                  <c:v>5.527715016877012E-2</c:v>
                </c:pt>
                <c:pt idx="88">
                  <c:v>5.8426718269531171E-2</c:v>
                </c:pt>
                <c:pt idx="89">
                  <c:v>6.2593988311099316E-2</c:v>
                </c:pt>
                <c:pt idx="90">
                  <c:v>7.5561130979797525E-2</c:v>
                </c:pt>
                <c:pt idx="91">
                  <c:v>8.2539768374278788E-2</c:v>
                </c:pt>
                <c:pt idx="92">
                  <c:v>7.9299823835347463E-2</c:v>
                </c:pt>
                <c:pt idx="93">
                  <c:v>8.3826118601012412E-2</c:v>
                </c:pt>
                <c:pt idx="94">
                  <c:v>8.3574198482329345E-2</c:v>
                </c:pt>
                <c:pt idx="95">
                  <c:v>7.6165572276673699E-2</c:v>
                </c:pt>
                <c:pt idx="96">
                  <c:v>7.6491660774911166E-2</c:v>
                </c:pt>
                <c:pt idx="97">
                  <c:v>7.3468680690970858E-2</c:v>
                </c:pt>
                <c:pt idx="98">
                  <c:v>7.2162735977472317E-2</c:v>
                </c:pt>
                <c:pt idx="99">
                  <c:v>7.483700344248323E-2</c:v>
                </c:pt>
                <c:pt idx="100">
                  <c:v>7.4646747764253771E-2</c:v>
                </c:pt>
                <c:pt idx="101">
                  <c:v>7.4340809202863525E-2</c:v>
                </c:pt>
                <c:pt idx="102">
                  <c:v>7.2249762508576648E-2</c:v>
                </c:pt>
                <c:pt idx="103">
                  <c:v>7.046510987002344E-2</c:v>
                </c:pt>
                <c:pt idx="104">
                  <c:v>6.9728076111989806E-2</c:v>
                </c:pt>
                <c:pt idx="105">
                  <c:v>6.6024168677594239E-2</c:v>
                </c:pt>
                <c:pt idx="106">
                  <c:v>6.5612067360645135E-2</c:v>
                </c:pt>
                <c:pt idx="107">
                  <c:v>6.1970428354008948E-2</c:v>
                </c:pt>
                <c:pt idx="108">
                  <c:v>5.9523945499711656E-2</c:v>
                </c:pt>
                <c:pt idx="109">
                  <c:v>5.8751888725921277E-2</c:v>
                </c:pt>
                <c:pt idx="110">
                  <c:v>5.5948059617042099E-2</c:v>
                </c:pt>
                <c:pt idx="111">
                  <c:v>5.559507800752294E-2</c:v>
                </c:pt>
                <c:pt idx="112">
                  <c:v>5.8412050503350257E-2</c:v>
                </c:pt>
                <c:pt idx="113">
                  <c:v>5.65060753395496E-2</c:v>
                </c:pt>
                <c:pt idx="114">
                  <c:v>5.6073291577490546E-2</c:v>
                </c:pt>
                <c:pt idx="115">
                  <c:v>5.3991736470094781E-2</c:v>
                </c:pt>
                <c:pt idx="116">
                  <c:v>5.281700324475995E-2</c:v>
                </c:pt>
                <c:pt idx="117">
                  <c:v>5.2837468305230402E-2</c:v>
                </c:pt>
                <c:pt idx="118">
                  <c:v>5.2047977796707917E-2</c:v>
                </c:pt>
                <c:pt idx="119">
                  <c:v>5.1317091736439682E-2</c:v>
                </c:pt>
                <c:pt idx="120">
                  <c:v>4.8351000772171485E-2</c:v>
                </c:pt>
                <c:pt idx="121">
                  <c:v>4.7648449780075097E-2</c:v>
                </c:pt>
                <c:pt idx="122">
                  <c:v>4.7390272103823482E-2</c:v>
                </c:pt>
                <c:pt idx="123">
                  <c:v>4.5701618141986651E-2</c:v>
                </c:pt>
                <c:pt idx="124">
                  <c:v>4.6164333782075198E-2</c:v>
                </c:pt>
                <c:pt idx="125">
                  <c:v>4.6815868946244198E-2</c:v>
                </c:pt>
                <c:pt idx="126">
                  <c:v>4.8407651800607097E-2</c:v>
                </c:pt>
                <c:pt idx="127">
                  <c:v>5.0503563628893203E-2</c:v>
                </c:pt>
                <c:pt idx="128">
                  <c:v>5.0333722205576602E-2</c:v>
                </c:pt>
                <c:pt idx="129">
                  <c:v>5.0489666795558497E-2</c:v>
                </c:pt>
                <c:pt idx="130">
                  <c:v>5.4098997135954403E-2</c:v>
                </c:pt>
                <c:pt idx="131">
                  <c:v>5.5070842170872401E-2</c:v>
                </c:pt>
                <c:pt idx="132">
                  <c:v>5.3056595354529501E-2</c:v>
                </c:pt>
                <c:pt idx="133">
                  <c:v>5.1842555549047598E-2</c:v>
                </c:pt>
                <c:pt idx="134">
                  <c:v>4.9779525724722197E-2</c:v>
                </c:pt>
                <c:pt idx="135">
                  <c:v>4.9200000000000001E-2</c:v>
                </c:pt>
                <c:pt idx="136">
                  <c:v>5.1538515831224117E-2</c:v>
                </c:pt>
                <c:pt idx="137">
                  <c:v>5.0840395339012204E-2</c:v>
                </c:pt>
                <c:pt idx="138">
                  <c:v>5.1509701280515886E-2</c:v>
                </c:pt>
                <c:pt idx="139">
                  <c:v>5.3646242857550375E-2</c:v>
                </c:pt>
                <c:pt idx="140">
                  <c:v>5.3946274871869877E-2</c:v>
                </c:pt>
                <c:pt idx="141">
                  <c:v>5.5005090554175844E-2</c:v>
                </c:pt>
                <c:pt idx="142">
                  <c:v>5.6766253218079474E-2</c:v>
                </c:pt>
                <c:pt idx="143">
                  <c:v>5.8790421124715567E-2</c:v>
                </c:pt>
                <c:pt idx="144">
                  <c:v>6.3263371280587302E-2</c:v>
                </c:pt>
                <c:pt idx="145">
                  <c:v>5.9471860199768752E-2</c:v>
                </c:pt>
                <c:pt idx="146">
                  <c:v>5.6659514550327375E-2</c:v>
                </c:pt>
                <c:pt idx="147">
                  <c:v>5.5445779284273189E-2</c:v>
                </c:pt>
                <c:pt idx="148">
                  <c:v>5.8971314196019475E-2</c:v>
                </c:pt>
                <c:pt idx="149">
                  <c:v>5.6023371747702951E-2</c:v>
                </c:pt>
                <c:pt idx="150">
                  <c:v>5.4118361952926103E-2</c:v>
                </c:pt>
                <c:pt idx="151">
                  <c:v>5.3147399712268402E-2</c:v>
                </c:pt>
                <c:pt idx="152">
                  <c:v>5.2644148905572397E-2</c:v>
                </c:pt>
                <c:pt idx="153">
                  <c:v>5.2651077187845896E-2</c:v>
                </c:pt>
                <c:pt idx="154">
                  <c:v>5.21578274653475E-2</c:v>
                </c:pt>
                <c:pt idx="155">
                  <c:v>4.8589105259755398E-2</c:v>
                </c:pt>
                <c:pt idx="156">
                  <c:v>4.6672698289363899E-2</c:v>
                </c:pt>
                <c:pt idx="157">
                  <c:v>4.57423149084807E-2</c:v>
                </c:pt>
                <c:pt idx="158">
                  <c:v>4.2323027424389502E-2</c:v>
                </c:pt>
                <c:pt idx="159">
                  <c:v>4.0444437038231397E-2</c:v>
                </c:pt>
                <c:pt idx="160">
                  <c:v>4.0330307527093802E-2</c:v>
                </c:pt>
                <c:pt idx="161">
                  <c:v>3.9184839947232902E-2</c:v>
                </c:pt>
                <c:pt idx="162">
                  <c:v>3.9809331828535605E-2</c:v>
                </c:pt>
                <c:pt idx="163">
                  <c:v>3.9810817313441202E-2</c:v>
                </c:pt>
                <c:pt idx="164">
                  <c:v>3.8954586375533895E-2</c:v>
                </c:pt>
                <c:pt idx="165">
                  <c:v>3.9006687888404799E-2</c:v>
                </c:pt>
                <c:pt idx="166">
                  <c:v>3.9206388221537401E-2</c:v>
                </c:pt>
                <c:pt idx="167">
                  <c:v>3.79510128412755E-2</c:v>
                </c:pt>
                <c:pt idx="168">
                  <c:v>3.7728104629621201E-2</c:v>
                </c:pt>
              </c:numCache>
            </c:numRef>
          </c:val>
          <c:smooth val="0"/>
        </c:ser>
        <c:dLbls>
          <c:showLegendKey val="0"/>
          <c:showVal val="0"/>
          <c:showCatName val="0"/>
          <c:showSerName val="0"/>
          <c:showPercent val="0"/>
          <c:showBubbleSize val="0"/>
        </c:dLbls>
        <c:marker val="1"/>
        <c:smooth val="0"/>
        <c:axId val="384603784"/>
        <c:axId val="384513432"/>
      </c:lineChart>
      <c:dateAx>
        <c:axId val="384517544"/>
        <c:scaling>
          <c:orientation val="minMax"/>
          <c:min val="38047"/>
        </c:scaling>
        <c:delete val="0"/>
        <c:axPos val="b"/>
        <c:numFmt formatCode="mmm\-yy" sourceLinked="0"/>
        <c:majorTickMark val="out"/>
        <c:minorTickMark val="none"/>
        <c:tickLblPos val="nextTo"/>
        <c:spPr>
          <a:ln>
            <a:solidFill>
              <a:schemeClr val="accent1"/>
            </a:solidFill>
          </a:ln>
        </c:spPr>
        <c:txPr>
          <a:bodyPr/>
          <a:lstStyle/>
          <a:p>
            <a:pPr>
              <a:defRPr lang="ja-JP" sz="1200"/>
            </a:pPr>
            <a:endParaRPr lang="en-US"/>
          </a:p>
        </c:txPr>
        <c:crossAx val="384580096"/>
        <c:crosses val="autoZero"/>
        <c:auto val="1"/>
        <c:lblOffset val="100"/>
        <c:baseTimeUnit val="months"/>
        <c:majorUnit val="6"/>
        <c:majorTimeUnit val="months"/>
      </c:dateAx>
      <c:valAx>
        <c:axId val="384580096"/>
        <c:scaling>
          <c:orientation val="minMax"/>
          <c:max val="0.2"/>
          <c:min val="0"/>
        </c:scaling>
        <c:delete val="0"/>
        <c:axPos val="l"/>
        <c:title>
          <c:tx>
            <c:rich>
              <a:bodyPr rot="-5400000" vert="horz"/>
              <a:lstStyle/>
              <a:p>
                <a:pPr>
                  <a:defRPr lang="ja-JP"/>
                </a:pPr>
                <a:r>
                  <a:rPr lang="en-GB" b="0" dirty="0" smtClean="0"/>
                  <a:t>Default loss rate</a:t>
                </a:r>
                <a:endParaRPr lang="en-GB" b="0" dirty="0"/>
              </a:p>
            </c:rich>
          </c:tx>
          <c:layout>
            <c:manualLayout>
              <c:xMode val="edge"/>
              <c:yMode val="edge"/>
              <c:x val="4.6421663442940036E-3"/>
              <c:y val="0.26177684661864598"/>
            </c:manualLayout>
          </c:layout>
          <c:overlay val="0"/>
        </c:title>
        <c:numFmt formatCode="0%" sourceLinked="0"/>
        <c:majorTickMark val="out"/>
        <c:minorTickMark val="none"/>
        <c:tickLblPos val="nextTo"/>
        <c:spPr>
          <a:ln>
            <a:solidFill>
              <a:schemeClr val="accent1"/>
            </a:solidFill>
          </a:ln>
        </c:spPr>
        <c:txPr>
          <a:bodyPr/>
          <a:lstStyle/>
          <a:p>
            <a:pPr>
              <a:defRPr lang="ja-JP"/>
            </a:pPr>
            <a:endParaRPr lang="en-US"/>
          </a:p>
        </c:txPr>
        <c:crossAx val="384517544"/>
        <c:crosses val="autoZero"/>
        <c:crossBetween val="between"/>
        <c:majorUnit val="5.000000000000001E-2"/>
      </c:valAx>
      <c:valAx>
        <c:axId val="384513432"/>
        <c:scaling>
          <c:orientation val="minMax"/>
          <c:max val="0.2"/>
        </c:scaling>
        <c:delete val="0"/>
        <c:axPos val="r"/>
        <c:title>
          <c:tx>
            <c:rich>
              <a:bodyPr rot="5400000" vert="horz"/>
              <a:lstStyle/>
              <a:p>
                <a:pPr>
                  <a:defRPr lang="ja-JP"/>
                </a:pPr>
                <a:r>
                  <a:rPr lang="en-GB" b="0" dirty="0" smtClean="0"/>
                  <a:t>3-year discount</a:t>
                </a:r>
                <a:r>
                  <a:rPr lang="en-GB" b="0" baseline="0" dirty="0" smtClean="0"/>
                  <a:t> margin</a:t>
                </a:r>
                <a:endParaRPr lang="en-GB" b="0" dirty="0"/>
              </a:p>
            </c:rich>
          </c:tx>
          <c:layout>
            <c:manualLayout>
              <c:xMode val="edge"/>
              <c:yMode val="edge"/>
              <c:x val="0.97401368442437641"/>
              <c:y val="0.20227065811121095"/>
            </c:manualLayout>
          </c:layout>
          <c:overlay val="0"/>
        </c:title>
        <c:numFmt formatCode="0%" sourceLinked="0"/>
        <c:majorTickMark val="out"/>
        <c:minorTickMark val="none"/>
        <c:tickLblPos val="nextTo"/>
        <c:spPr>
          <a:ln>
            <a:solidFill>
              <a:schemeClr val="accent1"/>
            </a:solidFill>
          </a:ln>
        </c:spPr>
        <c:txPr>
          <a:bodyPr/>
          <a:lstStyle/>
          <a:p>
            <a:pPr>
              <a:defRPr lang="ja-JP"/>
            </a:pPr>
            <a:endParaRPr lang="en-US"/>
          </a:p>
        </c:txPr>
        <c:crossAx val="384603784"/>
        <c:crosses val="max"/>
        <c:crossBetween val="between"/>
        <c:majorUnit val="5.000000000000001E-2"/>
      </c:valAx>
      <c:dateAx>
        <c:axId val="384603784"/>
        <c:scaling>
          <c:orientation val="minMax"/>
        </c:scaling>
        <c:delete val="1"/>
        <c:axPos val="b"/>
        <c:numFmt formatCode="m/d/yyyy" sourceLinked="1"/>
        <c:majorTickMark val="out"/>
        <c:minorTickMark val="none"/>
        <c:tickLblPos val="nextTo"/>
        <c:crossAx val="384513432"/>
        <c:crosses val="autoZero"/>
        <c:auto val="1"/>
        <c:lblOffset val="100"/>
        <c:baseTimeUnit val="days"/>
        <c:majorUnit val="1"/>
        <c:minorUnit val="1"/>
      </c:dateAx>
    </c:plotArea>
    <c:legend>
      <c:legendPos val="r"/>
      <c:layout>
        <c:manualLayout>
          <c:xMode val="edge"/>
          <c:yMode val="edge"/>
          <c:x val="0.44521981754214957"/>
          <c:y val="3.4021744133193643E-2"/>
          <c:w val="0.46260820298816613"/>
          <c:h val="0.16141128526014009"/>
        </c:manualLayout>
      </c:layout>
      <c:overlay val="0"/>
      <c:txPr>
        <a:bodyPr/>
        <a:lstStyle/>
        <a:p>
          <a:pPr>
            <a:defRPr lang="ja-JP" sz="12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96591142033741E-2"/>
          <c:y val="4.5804888166999715E-2"/>
          <c:w val="0.92911504744908402"/>
          <c:h val="0.79937920025754872"/>
        </c:manualLayout>
      </c:layout>
      <c:lineChart>
        <c:grouping val="standard"/>
        <c:varyColors val="0"/>
        <c:ser>
          <c:idx val="0"/>
          <c:order val="0"/>
          <c:tx>
            <c:strRef>
              <c:f>Sheet1!$B$1</c:f>
              <c:strCache>
                <c:ptCount val="1"/>
                <c:pt idx="0">
                  <c:v>Europe actual</c:v>
                </c:pt>
              </c:strCache>
            </c:strRef>
          </c:tx>
          <c:spPr>
            <a:ln w="28575">
              <a:solidFill>
                <a:schemeClr val="accent1"/>
              </a:solidFill>
              <a:prstDash val="solid"/>
            </a:ln>
          </c:spPr>
          <c:marker>
            <c:symbol val="none"/>
          </c:marker>
          <c:cat>
            <c:numRef>
              <c:f>Sheet1!$A$3:$A$267</c:f>
              <c:numCache>
                <c:formatCode>m/d/yyyy</c:formatCode>
                <c:ptCount val="265"/>
                <c:pt idx="0">
                  <c:v>43434</c:v>
                </c:pt>
                <c:pt idx="1">
                  <c:v>43404</c:v>
                </c:pt>
                <c:pt idx="2">
                  <c:v>43373</c:v>
                </c:pt>
                <c:pt idx="3">
                  <c:v>43343</c:v>
                </c:pt>
                <c:pt idx="4">
                  <c:v>43312</c:v>
                </c:pt>
                <c:pt idx="5">
                  <c:v>43281</c:v>
                </c:pt>
                <c:pt idx="6">
                  <c:v>43251</c:v>
                </c:pt>
                <c:pt idx="7">
                  <c:v>43220</c:v>
                </c:pt>
                <c:pt idx="8">
                  <c:v>43190</c:v>
                </c:pt>
                <c:pt idx="9">
                  <c:v>43159</c:v>
                </c:pt>
                <c:pt idx="10">
                  <c:v>43131</c:v>
                </c:pt>
                <c:pt idx="11">
                  <c:v>43100</c:v>
                </c:pt>
                <c:pt idx="12">
                  <c:v>43069</c:v>
                </c:pt>
                <c:pt idx="13">
                  <c:v>43039</c:v>
                </c:pt>
                <c:pt idx="14">
                  <c:v>43008</c:v>
                </c:pt>
                <c:pt idx="15">
                  <c:v>42978</c:v>
                </c:pt>
                <c:pt idx="16">
                  <c:v>42947</c:v>
                </c:pt>
                <c:pt idx="17">
                  <c:v>42916</c:v>
                </c:pt>
                <c:pt idx="18">
                  <c:v>42886</c:v>
                </c:pt>
                <c:pt idx="19">
                  <c:v>42855</c:v>
                </c:pt>
                <c:pt idx="20">
                  <c:v>42825</c:v>
                </c:pt>
                <c:pt idx="21">
                  <c:v>42794</c:v>
                </c:pt>
                <c:pt idx="22">
                  <c:v>42766</c:v>
                </c:pt>
                <c:pt idx="23">
                  <c:v>42735</c:v>
                </c:pt>
                <c:pt idx="24">
                  <c:v>42704</c:v>
                </c:pt>
                <c:pt idx="25">
                  <c:v>42674</c:v>
                </c:pt>
                <c:pt idx="26">
                  <c:v>42643</c:v>
                </c:pt>
                <c:pt idx="27">
                  <c:v>42613</c:v>
                </c:pt>
                <c:pt idx="28">
                  <c:v>42582</c:v>
                </c:pt>
                <c:pt idx="29">
                  <c:v>42551</c:v>
                </c:pt>
                <c:pt idx="30">
                  <c:v>42521</c:v>
                </c:pt>
                <c:pt idx="31">
                  <c:v>42490</c:v>
                </c:pt>
                <c:pt idx="32">
                  <c:v>42460</c:v>
                </c:pt>
                <c:pt idx="33">
                  <c:v>42429</c:v>
                </c:pt>
                <c:pt idx="34">
                  <c:v>42400</c:v>
                </c:pt>
                <c:pt idx="35">
                  <c:v>42369</c:v>
                </c:pt>
                <c:pt idx="36">
                  <c:v>42338</c:v>
                </c:pt>
                <c:pt idx="37">
                  <c:v>42308</c:v>
                </c:pt>
                <c:pt idx="38">
                  <c:v>42277</c:v>
                </c:pt>
                <c:pt idx="39">
                  <c:v>42247</c:v>
                </c:pt>
                <c:pt idx="40">
                  <c:v>42216</c:v>
                </c:pt>
                <c:pt idx="41">
                  <c:v>42185</c:v>
                </c:pt>
                <c:pt idx="42">
                  <c:v>42155</c:v>
                </c:pt>
                <c:pt idx="43">
                  <c:v>42124</c:v>
                </c:pt>
                <c:pt idx="44">
                  <c:v>42094</c:v>
                </c:pt>
                <c:pt idx="45">
                  <c:v>42063</c:v>
                </c:pt>
                <c:pt idx="46">
                  <c:v>42035</c:v>
                </c:pt>
                <c:pt idx="47">
                  <c:v>42004</c:v>
                </c:pt>
                <c:pt idx="48">
                  <c:v>41973</c:v>
                </c:pt>
                <c:pt idx="49">
                  <c:v>41943</c:v>
                </c:pt>
                <c:pt idx="50">
                  <c:v>41912</c:v>
                </c:pt>
                <c:pt idx="51">
                  <c:v>41882</c:v>
                </c:pt>
                <c:pt idx="52">
                  <c:v>41851</c:v>
                </c:pt>
                <c:pt idx="53">
                  <c:v>41820</c:v>
                </c:pt>
                <c:pt idx="54">
                  <c:v>41790</c:v>
                </c:pt>
                <c:pt idx="55">
                  <c:v>41759</c:v>
                </c:pt>
                <c:pt idx="56">
                  <c:v>41729</c:v>
                </c:pt>
                <c:pt idx="57">
                  <c:v>41698</c:v>
                </c:pt>
                <c:pt idx="58">
                  <c:v>41670</c:v>
                </c:pt>
                <c:pt idx="59">
                  <c:v>41639</c:v>
                </c:pt>
                <c:pt idx="60">
                  <c:v>41608</c:v>
                </c:pt>
                <c:pt idx="61">
                  <c:v>41578</c:v>
                </c:pt>
                <c:pt idx="62">
                  <c:v>41547</c:v>
                </c:pt>
                <c:pt idx="63">
                  <c:v>41517</c:v>
                </c:pt>
                <c:pt idx="64">
                  <c:v>41486</c:v>
                </c:pt>
                <c:pt idx="65">
                  <c:v>41455</c:v>
                </c:pt>
                <c:pt idx="66">
                  <c:v>41425</c:v>
                </c:pt>
                <c:pt idx="67">
                  <c:v>41394</c:v>
                </c:pt>
                <c:pt idx="68">
                  <c:v>41364</c:v>
                </c:pt>
                <c:pt idx="69">
                  <c:v>41333</c:v>
                </c:pt>
                <c:pt idx="70">
                  <c:v>41305</c:v>
                </c:pt>
                <c:pt idx="71">
                  <c:v>41274</c:v>
                </c:pt>
                <c:pt idx="72">
                  <c:v>41243</c:v>
                </c:pt>
                <c:pt idx="73">
                  <c:v>41213</c:v>
                </c:pt>
                <c:pt idx="74">
                  <c:v>41182</c:v>
                </c:pt>
                <c:pt idx="75">
                  <c:v>41152</c:v>
                </c:pt>
                <c:pt idx="76">
                  <c:v>41121</c:v>
                </c:pt>
                <c:pt idx="77">
                  <c:v>41090</c:v>
                </c:pt>
                <c:pt idx="78">
                  <c:v>41060</c:v>
                </c:pt>
                <c:pt idx="79">
                  <c:v>41029</c:v>
                </c:pt>
                <c:pt idx="80">
                  <c:v>40999</c:v>
                </c:pt>
                <c:pt idx="81">
                  <c:v>40968</c:v>
                </c:pt>
                <c:pt idx="82">
                  <c:v>40939</c:v>
                </c:pt>
                <c:pt idx="83">
                  <c:v>40908</c:v>
                </c:pt>
                <c:pt idx="84">
                  <c:v>40877</c:v>
                </c:pt>
                <c:pt idx="85">
                  <c:v>40847</c:v>
                </c:pt>
                <c:pt idx="86">
                  <c:v>40816</c:v>
                </c:pt>
                <c:pt idx="87">
                  <c:v>40786</c:v>
                </c:pt>
                <c:pt idx="88">
                  <c:v>40755</c:v>
                </c:pt>
                <c:pt idx="89">
                  <c:v>40724</c:v>
                </c:pt>
                <c:pt idx="90">
                  <c:v>40694</c:v>
                </c:pt>
                <c:pt idx="91">
                  <c:v>40663</c:v>
                </c:pt>
                <c:pt idx="92">
                  <c:v>40633</c:v>
                </c:pt>
                <c:pt idx="93">
                  <c:v>40602</c:v>
                </c:pt>
                <c:pt idx="94">
                  <c:v>40574</c:v>
                </c:pt>
                <c:pt idx="95">
                  <c:v>40543</c:v>
                </c:pt>
                <c:pt idx="96">
                  <c:v>40512</c:v>
                </c:pt>
                <c:pt idx="97">
                  <c:v>40482</c:v>
                </c:pt>
                <c:pt idx="98">
                  <c:v>40451</c:v>
                </c:pt>
                <c:pt idx="99">
                  <c:v>40421</c:v>
                </c:pt>
                <c:pt idx="100">
                  <c:v>40390</c:v>
                </c:pt>
                <c:pt idx="101">
                  <c:v>40359</c:v>
                </c:pt>
                <c:pt idx="102">
                  <c:v>40329</c:v>
                </c:pt>
                <c:pt idx="103">
                  <c:v>40298</c:v>
                </c:pt>
                <c:pt idx="104">
                  <c:v>40268</c:v>
                </c:pt>
                <c:pt idx="105">
                  <c:v>40237</c:v>
                </c:pt>
                <c:pt idx="106">
                  <c:v>40209</c:v>
                </c:pt>
                <c:pt idx="107">
                  <c:v>40178</c:v>
                </c:pt>
                <c:pt idx="108">
                  <c:v>40147</c:v>
                </c:pt>
                <c:pt idx="109">
                  <c:v>40117</c:v>
                </c:pt>
                <c:pt idx="110">
                  <c:v>40086</c:v>
                </c:pt>
                <c:pt idx="111">
                  <c:v>40056</c:v>
                </c:pt>
                <c:pt idx="112">
                  <c:v>40025</c:v>
                </c:pt>
                <c:pt idx="113">
                  <c:v>39994</c:v>
                </c:pt>
                <c:pt idx="114">
                  <c:v>39964</c:v>
                </c:pt>
                <c:pt idx="115">
                  <c:v>39933</c:v>
                </c:pt>
                <c:pt idx="116">
                  <c:v>39903</c:v>
                </c:pt>
                <c:pt idx="117">
                  <c:v>39872</c:v>
                </c:pt>
                <c:pt idx="118">
                  <c:v>39844</c:v>
                </c:pt>
                <c:pt idx="119">
                  <c:v>39813</c:v>
                </c:pt>
                <c:pt idx="120">
                  <c:v>39782</c:v>
                </c:pt>
                <c:pt idx="121">
                  <c:v>39752</c:v>
                </c:pt>
                <c:pt idx="122">
                  <c:v>39721</c:v>
                </c:pt>
                <c:pt idx="123">
                  <c:v>39691</c:v>
                </c:pt>
                <c:pt idx="124">
                  <c:v>39660</c:v>
                </c:pt>
                <c:pt idx="125">
                  <c:v>39629</c:v>
                </c:pt>
                <c:pt idx="126">
                  <c:v>39599</c:v>
                </c:pt>
                <c:pt idx="127">
                  <c:v>39568</c:v>
                </c:pt>
                <c:pt idx="128">
                  <c:v>39538</c:v>
                </c:pt>
                <c:pt idx="129">
                  <c:v>39507</c:v>
                </c:pt>
                <c:pt idx="130">
                  <c:v>39478</c:v>
                </c:pt>
                <c:pt idx="131">
                  <c:v>39447</c:v>
                </c:pt>
                <c:pt idx="132">
                  <c:v>39416</c:v>
                </c:pt>
                <c:pt idx="133">
                  <c:v>39386</c:v>
                </c:pt>
                <c:pt idx="134">
                  <c:v>39355</c:v>
                </c:pt>
                <c:pt idx="135">
                  <c:v>39325</c:v>
                </c:pt>
                <c:pt idx="136">
                  <c:v>39294</c:v>
                </c:pt>
                <c:pt idx="137">
                  <c:v>39263</c:v>
                </c:pt>
                <c:pt idx="138">
                  <c:v>39233</c:v>
                </c:pt>
                <c:pt idx="139">
                  <c:v>39202</c:v>
                </c:pt>
                <c:pt idx="140">
                  <c:v>39172</c:v>
                </c:pt>
                <c:pt idx="141">
                  <c:v>39141</c:v>
                </c:pt>
                <c:pt idx="142">
                  <c:v>39113</c:v>
                </c:pt>
                <c:pt idx="143">
                  <c:v>39082</c:v>
                </c:pt>
                <c:pt idx="144">
                  <c:v>39051</c:v>
                </c:pt>
                <c:pt idx="145">
                  <c:v>39021</c:v>
                </c:pt>
                <c:pt idx="146">
                  <c:v>38990</c:v>
                </c:pt>
                <c:pt idx="147">
                  <c:v>38960</c:v>
                </c:pt>
                <c:pt idx="148">
                  <c:v>38929</c:v>
                </c:pt>
                <c:pt idx="149">
                  <c:v>38898</c:v>
                </c:pt>
                <c:pt idx="150">
                  <c:v>38868</c:v>
                </c:pt>
                <c:pt idx="151">
                  <c:v>38837</c:v>
                </c:pt>
                <c:pt idx="152">
                  <c:v>38807</c:v>
                </c:pt>
                <c:pt idx="153">
                  <c:v>38776</c:v>
                </c:pt>
                <c:pt idx="154">
                  <c:v>38748</c:v>
                </c:pt>
                <c:pt idx="155">
                  <c:v>38717</c:v>
                </c:pt>
                <c:pt idx="156">
                  <c:v>38686</c:v>
                </c:pt>
                <c:pt idx="157">
                  <c:v>38656</c:v>
                </c:pt>
                <c:pt idx="158">
                  <c:v>38625</c:v>
                </c:pt>
                <c:pt idx="159">
                  <c:v>38595</c:v>
                </c:pt>
                <c:pt idx="160">
                  <c:v>38564</c:v>
                </c:pt>
                <c:pt idx="161">
                  <c:v>38533</c:v>
                </c:pt>
                <c:pt idx="162">
                  <c:v>38503</c:v>
                </c:pt>
                <c:pt idx="163">
                  <c:v>38472</c:v>
                </c:pt>
                <c:pt idx="164">
                  <c:v>38442</c:v>
                </c:pt>
                <c:pt idx="165">
                  <c:v>38411</c:v>
                </c:pt>
                <c:pt idx="166">
                  <c:v>38383</c:v>
                </c:pt>
                <c:pt idx="167">
                  <c:v>38352</c:v>
                </c:pt>
                <c:pt idx="168">
                  <c:v>38321</c:v>
                </c:pt>
                <c:pt idx="169">
                  <c:v>38291</c:v>
                </c:pt>
                <c:pt idx="170">
                  <c:v>38260</c:v>
                </c:pt>
                <c:pt idx="171">
                  <c:v>38230</c:v>
                </c:pt>
                <c:pt idx="172">
                  <c:v>38199</c:v>
                </c:pt>
                <c:pt idx="173">
                  <c:v>38168</c:v>
                </c:pt>
                <c:pt idx="174">
                  <c:v>38138</c:v>
                </c:pt>
                <c:pt idx="175">
                  <c:v>38107</c:v>
                </c:pt>
                <c:pt idx="176">
                  <c:v>38077</c:v>
                </c:pt>
                <c:pt idx="177">
                  <c:v>38046</c:v>
                </c:pt>
                <c:pt idx="178">
                  <c:v>38017</c:v>
                </c:pt>
                <c:pt idx="179">
                  <c:v>37986</c:v>
                </c:pt>
                <c:pt idx="180">
                  <c:v>37955</c:v>
                </c:pt>
                <c:pt idx="181">
                  <c:v>37925</c:v>
                </c:pt>
                <c:pt idx="182">
                  <c:v>37894</c:v>
                </c:pt>
                <c:pt idx="183">
                  <c:v>37864</c:v>
                </c:pt>
                <c:pt idx="184">
                  <c:v>37833</c:v>
                </c:pt>
                <c:pt idx="185">
                  <c:v>37802</c:v>
                </c:pt>
                <c:pt idx="186">
                  <c:v>37772</c:v>
                </c:pt>
                <c:pt idx="187">
                  <c:v>37741</c:v>
                </c:pt>
                <c:pt idx="188">
                  <c:v>37711</c:v>
                </c:pt>
                <c:pt idx="189">
                  <c:v>37680</c:v>
                </c:pt>
                <c:pt idx="190">
                  <c:v>37652</c:v>
                </c:pt>
                <c:pt idx="191">
                  <c:v>37621</c:v>
                </c:pt>
                <c:pt idx="192">
                  <c:v>37590</c:v>
                </c:pt>
                <c:pt idx="193">
                  <c:v>37560</c:v>
                </c:pt>
                <c:pt idx="194">
                  <c:v>37529</c:v>
                </c:pt>
                <c:pt idx="195">
                  <c:v>37499</c:v>
                </c:pt>
                <c:pt idx="196">
                  <c:v>37468</c:v>
                </c:pt>
                <c:pt idx="197">
                  <c:v>37437</c:v>
                </c:pt>
                <c:pt idx="198">
                  <c:v>37407</c:v>
                </c:pt>
                <c:pt idx="199">
                  <c:v>37376</c:v>
                </c:pt>
                <c:pt idx="200">
                  <c:v>37346</c:v>
                </c:pt>
                <c:pt idx="201">
                  <c:v>37315</c:v>
                </c:pt>
                <c:pt idx="202">
                  <c:v>37287</c:v>
                </c:pt>
                <c:pt idx="203">
                  <c:v>37256</c:v>
                </c:pt>
                <c:pt idx="204">
                  <c:v>37225</c:v>
                </c:pt>
                <c:pt idx="205">
                  <c:v>37195</c:v>
                </c:pt>
                <c:pt idx="206">
                  <c:v>37164</c:v>
                </c:pt>
                <c:pt idx="207">
                  <c:v>37134</c:v>
                </c:pt>
                <c:pt idx="208">
                  <c:v>37103</c:v>
                </c:pt>
                <c:pt idx="209">
                  <c:v>37072</c:v>
                </c:pt>
                <c:pt idx="210">
                  <c:v>37042</c:v>
                </c:pt>
                <c:pt idx="211">
                  <c:v>37011</c:v>
                </c:pt>
                <c:pt idx="212">
                  <c:v>36981</c:v>
                </c:pt>
                <c:pt idx="213">
                  <c:v>36950</c:v>
                </c:pt>
                <c:pt idx="214">
                  <c:v>36922</c:v>
                </c:pt>
                <c:pt idx="215">
                  <c:v>36891</c:v>
                </c:pt>
                <c:pt idx="216">
                  <c:v>36860</c:v>
                </c:pt>
                <c:pt idx="217">
                  <c:v>36830</c:v>
                </c:pt>
                <c:pt idx="218">
                  <c:v>36799</c:v>
                </c:pt>
                <c:pt idx="219">
                  <c:v>36769</c:v>
                </c:pt>
                <c:pt idx="220">
                  <c:v>36738</c:v>
                </c:pt>
                <c:pt idx="221">
                  <c:v>36707</c:v>
                </c:pt>
                <c:pt idx="222">
                  <c:v>36677</c:v>
                </c:pt>
                <c:pt idx="223">
                  <c:v>36646</c:v>
                </c:pt>
                <c:pt idx="224">
                  <c:v>36616</c:v>
                </c:pt>
                <c:pt idx="225">
                  <c:v>36585</c:v>
                </c:pt>
                <c:pt idx="226">
                  <c:v>36556</c:v>
                </c:pt>
                <c:pt idx="227">
                  <c:v>36525</c:v>
                </c:pt>
                <c:pt idx="228">
                  <c:v>36494</c:v>
                </c:pt>
                <c:pt idx="229">
                  <c:v>36464</c:v>
                </c:pt>
                <c:pt idx="230">
                  <c:v>36433</c:v>
                </c:pt>
                <c:pt idx="231">
                  <c:v>36403</c:v>
                </c:pt>
                <c:pt idx="232">
                  <c:v>36372</c:v>
                </c:pt>
                <c:pt idx="233">
                  <c:v>36341</c:v>
                </c:pt>
                <c:pt idx="234">
                  <c:v>36311</c:v>
                </c:pt>
                <c:pt idx="235">
                  <c:v>36280</c:v>
                </c:pt>
                <c:pt idx="236">
                  <c:v>36250</c:v>
                </c:pt>
                <c:pt idx="237">
                  <c:v>36219</c:v>
                </c:pt>
                <c:pt idx="238">
                  <c:v>36191</c:v>
                </c:pt>
                <c:pt idx="239">
                  <c:v>35308</c:v>
                </c:pt>
                <c:pt idx="240">
                  <c:v>35277</c:v>
                </c:pt>
                <c:pt idx="241">
                  <c:v>35246</c:v>
                </c:pt>
                <c:pt idx="242">
                  <c:v>35216</c:v>
                </c:pt>
                <c:pt idx="243">
                  <c:v>35185</c:v>
                </c:pt>
                <c:pt idx="244">
                  <c:v>35155</c:v>
                </c:pt>
                <c:pt idx="245">
                  <c:v>35124</c:v>
                </c:pt>
                <c:pt idx="246">
                  <c:v>35095</c:v>
                </c:pt>
                <c:pt idx="247">
                  <c:v>35064</c:v>
                </c:pt>
                <c:pt idx="248">
                  <c:v>35033</c:v>
                </c:pt>
                <c:pt idx="249">
                  <c:v>35003</c:v>
                </c:pt>
                <c:pt idx="250">
                  <c:v>34972</c:v>
                </c:pt>
                <c:pt idx="251">
                  <c:v>34942</c:v>
                </c:pt>
                <c:pt idx="252">
                  <c:v>34911</c:v>
                </c:pt>
                <c:pt idx="253">
                  <c:v>34880</c:v>
                </c:pt>
                <c:pt idx="254">
                  <c:v>34850</c:v>
                </c:pt>
                <c:pt idx="255">
                  <c:v>34819</c:v>
                </c:pt>
                <c:pt idx="256">
                  <c:v>34789</c:v>
                </c:pt>
                <c:pt idx="257">
                  <c:v>34758</c:v>
                </c:pt>
                <c:pt idx="258">
                  <c:v>34730</c:v>
                </c:pt>
                <c:pt idx="259">
                  <c:v>34699</c:v>
                </c:pt>
                <c:pt idx="260">
                  <c:v>34668</c:v>
                </c:pt>
                <c:pt idx="261">
                  <c:v>34638</c:v>
                </c:pt>
                <c:pt idx="262">
                  <c:v>34607</c:v>
                </c:pt>
                <c:pt idx="263">
                  <c:v>34577</c:v>
                </c:pt>
                <c:pt idx="264">
                  <c:v>34546</c:v>
                </c:pt>
              </c:numCache>
            </c:numRef>
          </c:cat>
          <c:val>
            <c:numRef>
              <c:f>Sheet1!$B$3:$B$267</c:f>
              <c:numCache>
                <c:formatCode>General</c:formatCode>
                <c:ptCount val="265"/>
                <c:pt idx="11" formatCode="0.00%">
                  <c:v>2.6374458870022544E-2</c:v>
                </c:pt>
                <c:pt idx="12" formatCode="0.00%">
                  <c:v>2.4756913080092424E-2</c:v>
                </c:pt>
                <c:pt idx="13" formatCode="0.00%">
                  <c:v>2.4606644126574873E-2</c:v>
                </c:pt>
                <c:pt idx="14" formatCode="0.00%">
                  <c:v>2.4330178550699966E-2</c:v>
                </c:pt>
                <c:pt idx="15" formatCode="0.00%">
                  <c:v>2.6397276415105475E-2</c:v>
                </c:pt>
                <c:pt idx="16" formatCode="0.00%">
                  <c:v>2.7902561218763333E-2</c:v>
                </c:pt>
                <c:pt idx="17" formatCode="0.00%">
                  <c:v>2.6746770747138826E-2</c:v>
                </c:pt>
                <c:pt idx="18" formatCode="0.00%">
                  <c:v>2.6215235994305308E-2</c:v>
                </c:pt>
                <c:pt idx="19" formatCode="0.00%">
                  <c:v>2.4971584437132766E-2</c:v>
                </c:pt>
                <c:pt idx="20" formatCode="0.00%">
                  <c:v>2.4664925951621175E-2</c:v>
                </c:pt>
                <c:pt idx="21" formatCode="0.00%">
                  <c:v>2.1990531559729631E-2</c:v>
                </c:pt>
                <c:pt idx="22" formatCode="0.00%">
                  <c:v>2.4596281116321284E-2</c:v>
                </c:pt>
                <c:pt idx="23" formatCode="0.00%">
                  <c:v>2.3251388418451868E-2</c:v>
                </c:pt>
                <c:pt idx="24" formatCode="0.00%">
                  <c:v>2.6132780285302748E-2</c:v>
                </c:pt>
                <c:pt idx="25" formatCode="0.00%">
                  <c:v>2.6302613952119858E-2</c:v>
                </c:pt>
                <c:pt idx="26" formatCode="0.00%">
                  <c:v>2.6209679279115883E-2</c:v>
                </c:pt>
                <c:pt idx="27" formatCode="0.00%">
                  <c:v>2.7253995454642688E-2</c:v>
                </c:pt>
                <c:pt idx="28" formatCode="0.00%">
                  <c:v>2.7160573545766287E-2</c:v>
                </c:pt>
                <c:pt idx="29" formatCode="0.00%">
                  <c:v>2.658047271540287E-2</c:v>
                </c:pt>
                <c:pt idx="30" formatCode="0.00%">
                  <c:v>2.8490392585346802E-2</c:v>
                </c:pt>
                <c:pt idx="31" formatCode="0.00%">
                  <c:v>2.6453749919734482E-2</c:v>
                </c:pt>
                <c:pt idx="32" formatCode="0.00%">
                  <c:v>2.8091174363046312E-2</c:v>
                </c:pt>
                <c:pt idx="33" formatCode="0.00%">
                  <c:v>3.1719885387909819E-2</c:v>
                </c:pt>
                <c:pt idx="34" formatCode="0.00%">
                  <c:v>3.5093960268321456E-2</c:v>
                </c:pt>
                <c:pt idx="35" formatCode="0.00%">
                  <c:v>3.7051221918917299E-2</c:v>
                </c:pt>
                <c:pt idx="36" formatCode="0.00%">
                  <c:v>2.6862637093343689E-2</c:v>
                </c:pt>
                <c:pt idx="37" formatCode="0.00%">
                  <c:v>2.5726824417322991E-2</c:v>
                </c:pt>
                <c:pt idx="38" formatCode="0.00%">
                  <c:v>2.3305862495390794E-2</c:v>
                </c:pt>
                <c:pt idx="39" formatCode="0.00%">
                  <c:v>2.2311936912768227E-2</c:v>
                </c:pt>
                <c:pt idx="40" formatCode="0.00%">
                  <c:v>2.5169190042721223E-2</c:v>
                </c:pt>
                <c:pt idx="41" formatCode="0.00%">
                  <c:v>2.6920914560342957E-2</c:v>
                </c:pt>
                <c:pt idx="42" formatCode="0.00%">
                  <c:v>2.4304554281012192E-2</c:v>
                </c:pt>
                <c:pt idx="43" formatCode="0.00%">
                  <c:v>2.3677117443358098E-2</c:v>
                </c:pt>
                <c:pt idx="44" formatCode="0.00%">
                  <c:v>2.2156271532224991E-2</c:v>
                </c:pt>
                <c:pt idx="45" formatCode="0.00%">
                  <c:v>2.0983035783749049E-2</c:v>
                </c:pt>
                <c:pt idx="46" formatCode="0.00%">
                  <c:v>1.9741352163309189E-2</c:v>
                </c:pt>
                <c:pt idx="47" formatCode="0.00%">
                  <c:v>1.8701019619476678E-2</c:v>
                </c:pt>
                <c:pt idx="48" formatCode="0.00%">
                  <c:v>2.5795180905117343E-2</c:v>
                </c:pt>
                <c:pt idx="49" formatCode="0.00%">
                  <c:v>2.4748040299074181E-2</c:v>
                </c:pt>
                <c:pt idx="50" formatCode="0.00%">
                  <c:v>2.4162350830801982E-2</c:v>
                </c:pt>
                <c:pt idx="51" formatCode="0.00%">
                  <c:v>2.4052518141369661E-2</c:v>
                </c:pt>
                <c:pt idx="52" formatCode="0.00%">
                  <c:v>2.1064099792261648E-2</c:v>
                </c:pt>
                <c:pt idx="53" formatCode="0.00%">
                  <c:v>2.4201290985367496E-2</c:v>
                </c:pt>
                <c:pt idx="54" formatCode="0.00%">
                  <c:v>1.9705121859727726E-2</c:v>
                </c:pt>
                <c:pt idx="55" formatCode="0.00%">
                  <c:v>2.4451202389758619E-2</c:v>
                </c:pt>
                <c:pt idx="56" formatCode="0.00%">
                  <c:v>2.3359403490115893E-2</c:v>
                </c:pt>
                <c:pt idx="57" formatCode="0.00%">
                  <c:v>3.2223220449480006E-2</c:v>
                </c:pt>
                <c:pt idx="58" formatCode="0.00%">
                  <c:v>3.5956691847227051E-2</c:v>
                </c:pt>
                <c:pt idx="59" formatCode="0.00%">
                  <c:v>3.5002103902519455E-2</c:v>
                </c:pt>
                <c:pt idx="60" formatCode="0.00%">
                  <c:v>2.8457365492201903E-2</c:v>
                </c:pt>
                <c:pt idx="61" formatCode="0.00%">
                  <c:v>3.0837474173502577E-2</c:v>
                </c:pt>
                <c:pt idx="62" formatCode="0.00%">
                  <c:v>3.1718100414650174E-2</c:v>
                </c:pt>
                <c:pt idx="63" formatCode="0.00%">
                  <c:v>3.19047051866439E-2</c:v>
                </c:pt>
                <c:pt idx="64" formatCode="0.00%">
                  <c:v>3.0252363813516925E-2</c:v>
                </c:pt>
                <c:pt idx="65" formatCode="0.00%">
                  <c:v>2.8696968155401237E-2</c:v>
                </c:pt>
                <c:pt idx="66" formatCode="0.00%">
                  <c:v>2.6362048897209833E-2</c:v>
                </c:pt>
                <c:pt idx="67" formatCode="0.00%">
                  <c:v>1.9756780679339836E-2</c:v>
                </c:pt>
                <c:pt idx="68" formatCode="0.00%">
                  <c:v>1.9972239957373294E-2</c:v>
                </c:pt>
                <c:pt idx="69" formatCode="0.00%">
                  <c:v>1.787165924177081E-2</c:v>
                </c:pt>
                <c:pt idx="70" formatCode="0.00%">
                  <c:v>1.4388143723797819E-2</c:v>
                </c:pt>
                <c:pt idx="71" formatCode="0.00%">
                  <c:v>1.9589973804392979E-2</c:v>
                </c:pt>
                <c:pt idx="72" formatCode="0.00%">
                  <c:v>1.9749103089893083E-2</c:v>
                </c:pt>
                <c:pt idx="73" formatCode="0.00%">
                  <c:v>2.3851559889738527E-2</c:v>
                </c:pt>
                <c:pt idx="74" formatCode="0.00%">
                  <c:v>2.6440580859461105E-2</c:v>
                </c:pt>
                <c:pt idx="75" formatCode="0.00%">
                  <c:v>2.4875162989735911E-2</c:v>
                </c:pt>
                <c:pt idx="76" formatCode="0.00%">
                  <c:v>2.5410597929920953E-2</c:v>
                </c:pt>
                <c:pt idx="77" formatCode="0.00%">
                  <c:v>2.6526920538516463E-2</c:v>
                </c:pt>
                <c:pt idx="78" formatCode="0.00%">
                  <c:v>3.1846009702377276E-2</c:v>
                </c:pt>
                <c:pt idx="79" formatCode="0.00%">
                  <c:v>3.2751230822956168E-2</c:v>
                </c:pt>
                <c:pt idx="80" formatCode="0.00%">
                  <c:v>3.615545463140768E-2</c:v>
                </c:pt>
                <c:pt idx="81" formatCode="0.00%">
                  <c:v>2.8016279048495241E-2</c:v>
                </c:pt>
                <c:pt idx="82" formatCode="0.00%">
                  <c:v>2.6109156773156394E-2</c:v>
                </c:pt>
                <c:pt idx="83" formatCode="0.00%">
                  <c:v>1.8934336670279883E-2</c:v>
                </c:pt>
                <c:pt idx="84" formatCode="0.00%">
                  <c:v>1.6948642540577485E-2</c:v>
                </c:pt>
                <c:pt idx="85" formatCode="0.00%">
                  <c:v>1.4562348961691618E-2</c:v>
                </c:pt>
                <c:pt idx="86" formatCode="0.00%">
                  <c:v>1.4453616050336127E-2</c:v>
                </c:pt>
                <c:pt idx="87" formatCode="0.00%">
                  <c:v>1.2243353507540244E-2</c:v>
                </c:pt>
                <c:pt idx="88" formatCode="0.00%">
                  <c:v>1.2551479902845553E-2</c:v>
                </c:pt>
                <c:pt idx="89" formatCode="0.00%">
                  <c:v>1.4348172201453679E-2</c:v>
                </c:pt>
                <c:pt idx="90" formatCode="0.00%">
                  <c:v>1.4723144582964975E-2</c:v>
                </c:pt>
                <c:pt idx="91" formatCode="0.00%">
                  <c:v>1.5003729834414115E-2</c:v>
                </c:pt>
                <c:pt idx="92" formatCode="0.00%">
                  <c:v>1.2553252285951833E-2</c:v>
                </c:pt>
                <c:pt idx="93" formatCode="0.00%">
                  <c:v>1.5176956858693025E-2</c:v>
                </c:pt>
                <c:pt idx="94" formatCode="0.00%">
                  <c:v>1.5490557754201384E-2</c:v>
                </c:pt>
                <c:pt idx="95" formatCode="0.00%">
                  <c:v>1.7862555082725495E-2</c:v>
                </c:pt>
                <c:pt idx="96" formatCode="0.00%">
                  <c:v>1.8330637242276793E-2</c:v>
                </c:pt>
                <c:pt idx="97" formatCode="0.00%">
                  <c:v>2.113958825825768E-2</c:v>
                </c:pt>
                <c:pt idx="98" formatCode="0.00%">
                  <c:v>2.4887863130757082E-2</c:v>
                </c:pt>
                <c:pt idx="99" formatCode="0.00%">
                  <c:v>3.0445451729725126E-2</c:v>
                </c:pt>
                <c:pt idx="100" formatCode="0.00%">
                  <c:v>3.8360292863785506E-2</c:v>
                </c:pt>
                <c:pt idx="101" formatCode="0.00%">
                  <c:v>3.4696217877854374E-2</c:v>
                </c:pt>
                <c:pt idx="102" formatCode="0.00%">
                  <c:v>4.2512651485208663E-2</c:v>
                </c:pt>
                <c:pt idx="103" formatCode="0.00%">
                  <c:v>4.7479320042990825E-2</c:v>
                </c:pt>
                <c:pt idx="104" formatCode="0.00%">
                  <c:v>4.8030718992475796E-2</c:v>
                </c:pt>
                <c:pt idx="105" formatCode="0.00%">
                  <c:v>6.3660425132042064E-2</c:v>
                </c:pt>
                <c:pt idx="106" formatCode="0.00%">
                  <c:v>6.4868710977061039E-2</c:v>
                </c:pt>
                <c:pt idx="107" formatCode="0.00%">
                  <c:v>6.7142692875392429E-2</c:v>
                </c:pt>
                <c:pt idx="108" formatCode="0.00%">
                  <c:v>7.665014167622064E-2</c:v>
                </c:pt>
                <c:pt idx="109" formatCode="0.00%">
                  <c:v>6.6781567616826742E-2</c:v>
                </c:pt>
                <c:pt idx="110" formatCode="0.00%">
                  <c:v>0.12932377657580996</c:v>
                </c:pt>
                <c:pt idx="111" formatCode="0.00%">
                  <c:v>0.12855554403683878</c:v>
                </c:pt>
                <c:pt idx="112" formatCode="0.00%">
                  <c:v>0.11631529857129708</c:v>
                </c:pt>
                <c:pt idx="113" formatCode="0.00%">
                  <c:v>0.11612144714963957</c:v>
                </c:pt>
                <c:pt idx="114" formatCode="0.00%">
                  <c:v>0.11204488451927341</c:v>
                </c:pt>
                <c:pt idx="115" formatCode="0.00%">
                  <c:v>0.10379126014919071</c:v>
                </c:pt>
                <c:pt idx="116" formatCode="0.00%">
                  <c:v>0.10037115796124829</c:v>
                </c:pt>
                <c:pt idx="117" formatCode="0.00%">
                  <c:v>8.5446470305317823E-2</c:v>
                </c:pt>
                <c:pt idx="118" formatCode="0.00%">
                  <c:v>8.6341018145377868E-2</c:v>
                </c:pt>
                <c:pt idx="119" formatCode="0.00%">
                  <c:v>8.6295699648848312E-2</c:v>
                </c:pt>
                <c:pt idx="120" formatCode="0.00%">
                  <c:v>8.0054253127807784E-2</c:v>
                </c:pt>
                <c:pt idx="121" formatCode="0.00%">
                  <c:v>7.885314983038838E-2</c:v>
                </c:pt>
                <c:pt idx="122" formatCode="0.00%">
                  <c:v>5.4573823975154756E-3</c:v>
                </c:pt>
                <c:pt idx="123" formatCode="0.00%">
                  <c:v>5.4573823975154756E-3</c:v>
                </c:pt>
                <c:pt idx="124" formatCode="0.00%">
                  <c:v>5.5328749462827398E-3</c:v>
                </c:pt>
                <c:pt idx="125" formatCode="0.00%">
                  <c:v>5.5225019069412573E-3</c:v>
                </c:pt>
                <c:pt idx="126" formatCode="0.00%">
                  <c:v>8.3277495931846079E-3</c:v>
                </c:pt>
                <c:pt idx="127" formatCode="0.00%">
                  <c:v>5.5710306406685506E-3</c:v>
                </c:pt>
                <c:pt idx="128" formatCode="0.00%">
                  <c:v>5.6022408963585235E-3</c:v>
                </c:pt>
                <c:pt idx="129" formatCode="0.00%">
                  <c:v>5.6818181818182323E-3</c:v>
                </c:pt>
                <c:pt idx="130" formatCode="0.00%">
                  <c:v>8.4342444162535113E-3</c:v>
                </c:pt>
                <c:pt idx="131" formatCode="0.00%">
                  <c:v>1.1408387283988852E-2</c:v>
                </c:pt>
                <c:pt idx="132" formatCode="0.00%">
                  <c:v>1.1725207210340205E-2</c:v>
                </c:pt>
                <c:pt idx="133" formatCode="0.00%">
                  <c:v>1.7496359350076096E-2</c:v>
                </c:pt>
                <c:pt idx="134" formatCode="0.00%">
                  <c:v>2.595089660686245E-2</c:v>
                </c:pt>
                <c:pt idx="135" formatCode="0.00%">
                  <c:v>2.7210666959722851E-2</c:v>
                </c:pt>
                <c:pt idx="136" formatCode="0.00%">
                  <c:v>2.8303864784827382E-2</c:v>
                </c:pt>
                <c:pt idx="137" formatCode="0.00%">
                  <c:v>2.1992928722552318E-2</c:v>
                </c:pt>
                <c:pt idx="138" formatCode="0.00%">
                  <c:v>2.2344103641506297E-2</c:v>
                </c:pt>
                <c:pt idx="139" formatCode="0.00%">
                  <c:v>2.8620243384658628E-2</c:v>
                </c:pt>
                <c:pt idx="140" formatCode="0.00%">
                  <c:v>2.8529189845649117E-2</c:v>
                </c:pt>
                <c:pt idx="141" formatCode="0.00%">
                  <c:v>2.8990365699331E-2</c:v>
                </c:pt>
                <c:pt idx="142" formatCode="0.00%">
                  <c:v>2.6366664454640865E-2</c:v>
                </c:pt>
                <c:pt idx="143" formatCode="0.00%">
                  <c:v>2.3427425747359232E-2</c:v>
                </c:pt>
                <c:pt idx="144" formatCode="0.00%">
                  <c:v>2.350636463180944E-2</c:v>
                </c:pt>
                <c:pt idx="145" formatCode="0.00%">
                  <c:v>1.6803837079211736E-2</c:v>
                </c:pt>
                <c:pt idx="146" formatCode="0.00%">
                  <c:v>6.2499999999999778E-3</c:v>
                </c:pt>
                <c:pt idx="147" formatCode="0.00%">
                  <c:v>6.4308681672026191E-3</c:v>
                </c:pt>
                <c:pt idx="148" formatCode="0.00%">
                  <c:v>6.6445182724252927E-3</c:v>
                </c:pt>
                <c:pt idx="149" formatCode="0.00%">
                  <c:v>6.7796610169491567E-3</c:v>
                </c:pt>
                <c:pt idx="150" formatCode="0.00%">
                  <c:v>6.9930069930069783E-3</c:v>
                </c:pt>
                <c:pt idx="151" formatCode="0.00%">
                  <c:v>0</c:v>
                </c:pt>
                <c:pt idx="152" formatCode="0.00%">
                  <c:v>0</c:v>
                </c:pt>
                <c:pt idx="153" formatCode="0.00%">
                  <c:v>0</c:v>
                </c:pt>
                <c:pt idx="154" formatCode="0.00%">
                  <c:v>3.0674846625766694E-3</c:v>
                </c:pt>
                <c:pt idx="155" formatCode="0.00%">
                  <c:v>3.154574132492094E-3</c:v>
                </c:pt>
                <c:pt idx="156" formatCode="0.00%">
                  <c:v>9.3494929507791369E-3</c:v>
                </c:pt>
                <c:pt idx="157" formatCode="0.00%">
                  <c:v>9.5580933465739815E-3</c:v>
                </c:pt>
                <c:pt idx="158" formatCode="0.00%">
                  <c:v>9.8081952920663351E-3</c:v>
                </c:pt>
                <c:pt idx="159" formatCode="0.00%">
                  <c:v>1.3165269729580653E-2</c:v>
                </c:pt>
                <c:pt idx="160" formatCode="0.00%">
                  <c:v>1.3341154735737493E-2</c:v>
                </c:pt>
                <c:pt idx="161" formatCode="0.00%">
                  <c:v>1.3707431998286612E-2</c:v>
                </c:pt>
                <c:pt idx="162" formatCode="0.00%">
                  <c:v>1.3946762708898608E-2</c:v>
                </c:pt>
                <c:pt idx="163" formatCode="0.00%">
                  <c:v>1.7456744912875966E-2</c:v>
                </c:pt>
                <c:pt idx="164" formatCode="0.00%">
                  <c:v>1.8517394484021343E-2</c:v>
                </c:pt>
                <c:pt idx="165" formatCode="0.00%">
                  <c:v>1.9158332854031679E-2</c:v>
                </c:pt>
                <c:pt idx="166" formatCode="0.00%">
                  <c:v>1.5875059389703683E-2</c:v>
                </c:pt>
                <c:pt idx="167" formatCode="0.00%">
                  <c:v>1.9419126122016128E-2</c:v>
                </c:pt>
                <c:pt idx="168" formatCode="0.00%">
                  <c:v>1.1599485145516342E-2</c:v>
                </c:pt>
                <c:pt idx="169" formatCode="0.00%">
                  <c:v>1.1690132783882756E-2</c:v>
                </c:pt>
                <c:pt idx="170" formatCode="0.00%">
                  <c:v>1.2215237106543042E-2</c:v>
                </c:pt>
                <c:pt idx="171" formatCode="0.00%">
                  <c:v>8.0415045395589857E-3</c:v>
                </c:pt>
                <c:pt idx="172" formatCode="0.00%">
                  <c:v>8.3090984628167996E-3</c:v>
                </c:pt>
                <c:pt idx="173" formatCode="0.00%">
                  <c:v>8.9385922719256161E-3</c:v>
                </c:pt>
                <c:pt idx="174" formatCode="0.00%">
                  <c:v>1.3040328863398898E-2</c:v>
                </c:pt>
                <c:pt idx="175" formatCode="0.00%">
                  <c:v>1.2764279545734225E-2</c:v>
                </c:pt>
                <c:pt idx="176" formatCode="0.00%">
                  <c:v>1.3116852685703728E-2</c:v>
                </c:pt>
                <c:pt idx="177" formatCode="0.00%">
                  <c:v>1.7590872631080501E-2</c:v>
                </c:pt>
                <c:pt idx="178" formatCode="0.00%">
                  <c:v>2.6571325493445763E-2</c:v>
                </c:pt>
                <c:pt idx="179" formatCode="0.00%">
                  <c:v>3.5631183653246579E-2</c:v>
                </c:pt>
                <c:pt idx="180" formatCode="0.00%">
                  <c:v>4.9180393252553967E-2</c:v>
                </c:pt>
                <c:pt idx="181" formatCode="0.00%">
                  <c:v>4.9782377157850721E-2</c:v>
                </c:pt>
                <c:pt idx="182" formatCode="0.00%">
                  <c:v>5.1585271934900812E-2</c:v>
                </c:pt>
                <c:pt idx="183" formatCode="0.00%">
                  <c:v>5.4648338307018429E-2</c:v>
                </c:pt>
                <c:pt idx="184" formatCode="0.00%">
                  <c:v>6.8160856797562897E-2</c:v>
                </c:pt>
                <c:pt idx="185" formatCode="0.00%">
                  <c:v>7.4875492382841746E-2</c:v>
                </c:pt>
                <c:pt idx="186" formatCode="0.00%">
                  <c:v>8.434196485900769E-2</c:v>
                </c:pt>
                <c:pt idx="187" formatCode="0.00%">
                  <c:v>0.10491192696052232</c:v>
                </c:pt>
                <c:pt idx="188" formatCode="0.00%">
                  <c:v>0.12073215043821806</c:v>
                </c:pt>
                <c:pt idx="189" formatCode="0.00%">
                  <c:v>0.12628269366999445</c:v>
                </c:pt>
                <c:pt idx="190" formatCode="0.00%">
                  <c:v>0.13024797532399102</c:v>
                </c:pt>
                <c:pt idx="191" formatCode="0.00%">
                  <c:v>0.11693834013063131</c:v>
                </c:pt>
                <c:pt idx="192" formatCode="0.00%">
                  <c:v>0.11277796533749207</c:v>
                </c:pt>
                <c:pt idx="193" formatCode="0.00%">
                  <c:v>0.12439463331001144</c:v>
                </c:pt>
                <c:pt idx="194" formatCode="0.00%">
                  <c:v>0.12886867377188349</c:v>
                </c:pt>
                <c:pt idx="195" formatCode="0.00%">
                  <c:v>0.11936020589141483</c:v>
                </c:pt>
                <c:pt idx="196" formatCode="0.00%">
                  <c:v>0.1143290205053773</c:v>
                </c:pt>
                <c:pt idx="197" formatCode="0.00%">
                  <c:v>0.1247617751014598</c:v>
                </c:pt>
                <c:pt idx="198" formatCode="0.00%">
                  <c:v>0.11840492255059132</c:v>
                </c:pt>
                <c:pt idx="199" formatCode="0.00%">
                  <c:v>8.8332929535290705E-2</c:v>
                </c:pt>
                <c:pt idx="200" formatCode="0.00%">
                  <c:v>8.6318018848585809E-2</c:v>
                </c:pt>
                <c:pt idx="201" formatCode="0.00%">
                  <c:v>8.1959363866628387E-2</c:v>
                </c:pt>
                <c:pt idx="202" formatCode="0.00%">
                  <c:v>7.1701926591395182E-2</c:v>
                </c:pt>
                <c:pt idx="203" formatCode="0.00%">
                  <c:v>7.2047016265355257E-2</c:v>
                </c:pt>
                <c:pt idx="204" formatCode="0.00%">
                  <c:v>6.8141660423577055E-2</c:v>
                </c:pt>
                <c:pt idx="205" formatCode="0.00%">
                  <c:v>5.980626869270278E-2</c:v>
                </c:pt>
                <c:pt idx="206" formatCode="0.00%">
                  <c:v>4.6347114990496374E-2</c:v>
                </c:pt>
                <c:pt idx="207" formatCode="0.00%">
                  <c:v>5.1525225605164038E-2</c:v>
                </c:pt>
                <c:pt idx="208" formatCode="0.00%">
                  <c:v>5.0569468416202801E-2</c:v>
                </c:pt>
                <c:pt idx="209" formatCode="0.00%">
                  <c:v>3.6656296342795991E-2</c:v>
                </c:pt>
                <c:pt idx="210" formatCode="0.00%">
                  <c:v>3.2627427608081017E-2</c:v>
                </c:pt>
                <c:pt idx="211" formatCode="0.00%">
                  <c:v>3.3256802047968215E-2</c:v>
                </c:pt>
                <c:pt idx="212" formatCode="0.00%">
                  <c:v>2.213748583014552E-2</c:v>
                </c:pt>
                <c:pt idx="213" formatCode="0.00%">
                  <c:v>1.7278852761289598E-2</c:v>
                </c:pt>
                <c:pt idx="214" formatCode="0.00%">
                  <c:v>1.7582741711490657E-2</c:v>
                </c:pt>
                <c:pt idx="215" formatCode="0.00%">
                  <c:v>2.3724480192980568E-2</c:v>
                </c:pt>
                <c:pt idx="216" formatCode="0.00%">
                  <c:v>1.7519783275112388E-2</c:v>
                </c:pt>
                <c:pt idx="217" formatCode="0.00%">
                  <c:v>2.330804834630773E-2</c:v>
                </c:pt>
                <c:pt idx="218" formatCode="0.00%">
                  <c:v>2.525730340299881E-2</c:v>
                </c:pt>
                <c:pt idx="219" formatCode="0.00%">
                  <c:v>1.849071174224548E-2</c:v>
                </c:pt>
                <c:pt idx="220" formatCode="0.00%">
                  <c:v>1.2384259259259234E-2</c:v>
                </c:pt>
                <c:pt idx="221" formatCode="0.00%">
                  <c:v>3.1535425922761373E-2</c:v>
                </c:pt>
                <c:pt idx="222" formatCode="0.00%">
                  <c:v>3.3211730453416632E-2</c:v>
                </c:pt>
                <c:pt idx="223" formatCode="0.00%">
                  <c:v>3.5076326726342755E-2</c:v>
                </c:pt>
                <c:pt idx="224" formatCode="0.00%">
                  <c:v>3.5575668674028393E-2</c:v>
                </c:pt>
                <c:pt idx="225" formatCode="0.00%">
                  <c:v>4.318631551765173E-2</c:v>
                </c:pt>
                <c:pt idx="226" formatCode="0.00%">
                  <c:v>5.0647282409797545E-2</c:v>
                </c:pt>
                <c:pt idx="227">
                  <c:v>6.5795694396921345E-2</c:v>
                </c:pt>
                <c:pt idx="228">
                  <c:v>6.6772775860743927E-2</c:v>
                </c:pt>
                <c:pt idx="229">
                  <c:v>6.6186586625979316E-2</c:v>
                </c:pt>
                <c:pt idx="230">
                  <c:v>7.4201004929417058E-2</c:v>
                </c:pt>
                <c:pt idx="231">
                  <c:v>6.6486013303828861E-2</c:v>
                </c:pt>
                <c:pt idx="232">
                  <c:v>8.5894053930438363E-2</c:v>
                </c:pt>
                <c:pt idx="233">
                  <c:v>6.3281382682541798E-2</c:v>
                </c:pt>
                <c:pt idx="234">
                  <c:v>6.7262320491740857E-2</c:v>
                </c:pt>
                <c:pt idx="235">
                  <c:v>7.1551089227420039E-2</c:v>
                </c:pt>
                <c:pt idx="236">
                  <c:v>7.5780401044224011E-2</c:v>
                </c:pt>
                <c:pt idx="237">
                  <c:v>6.9913257406211238E-2</c:v>
                </c:pt>
                <c:pt idx="238">
                  <c:v>5.4246454917249554E-2</c:v>
                </c:pt>
              </c:numCache>
            </c:numRef>
          </c:val>
          <c:smooth val="0"/>
        </c:ser>
        <c:ser>
          <c:idx val="1"/>
          <c:order val="1"/>
          <c:tx>
            <c:strRef>
              <c:f>Sheet1!$C$1</c:f>
              <c:strCache>
                <c:ptCount val="1"/>
                <c:pt idx="0">
                  <c:v>Europe baseline forecast</c:v>
                </c:pt>
              </c:strCache>
            </c:strRef>
          </c:tx>
          <c:spPr>
            <a:ln w="38100">
              <a:solidFill>
                <a:schemeClr val="accent1"/>
              </a:solidFill>
              <a:prstDash val="sysDot"/>
            </a:ln>
          </c:spPr>
          <c:marker>
            <c:symbol val="none"/>
          </c:marker>
          <c:cat>
            <c:numRef>
              <c:f>Sheet1!$A$3:$A$267</c:f>
              <c:numCache>
                <c:formatCode>m/d/yyyy</c:formatCode>
                <c:ptCount val="265"/>
                <c:pt idx="0">
                  <c:v>43434</c:v>
                </c:pt>
                <c:pt idx="1">
                  <c:v>43404</c:v>
                </c:pt>
                <c:pt idx="2">
                  <c:v>43373</c:v>
                </c:pt>
                <c:pt idx="3">
                  <c:v>43343</c:v>
                </c:pt>
                <c:pt idx="4">
                  <c:v>43312</c:v>
                </c:pt>
                <c:pt idx="5">
                  <c:v>43281</c:v>
                </c:pt>
                <c:pt idx="6">
                  <c:v>43251</c:v>
                </c:pt>
                <c:pt idx="7">
                  <c:v>43220</c:v>
                </c:pt>
                <c:pt idx="8">
                  <c:v>43190</c:v>
                </c:pt>
                <c:pt idx="9">
                  <c:v>43159</c:v>
                </c:pt>
                <c:pt idx="10">
                  <c:v>43131</c:v>
                </c:pt>
                <c:pt idx="11">
                  <c:v>43100</c:v>
                </c:pt>
                <c:pt idx="12">
                  <c:v>43069</c:v>
                </c:pt>
                <c:pt idx="13">
                  <c:v>43039</c:v>
                </c:pt>
                <c:pt idx="14">
                  <c:v>43008</c:v>
                </c:pt>
                <c:pt idx="15">
                  <c:v>42978</c:v>
                </c:pt>
                <c:pt idx="16">
                  <c:v>42947</c:v>
                </c:pt>
                <c:pt idx="17">
                  <c:v>42916</c:v>
                </c:pt>
                <c:pt idx="18">
                  <c:v>42886</c:v>
                </c:pt>
                <c:pt idx="19">
                  <c:v>42855</c:v>
                </c:pt>
                <c:pt idx="20">
                  <c:v>42825</c:v>
                </c:pt>
                <c:pt idx="21">
                  <c:v>42794</c:v>
                </c:pt>
                <c:pt idx="22">
                  <c:v>42766</c:v>
                </c:pt>
                <c:pt idx="23">
                  <c:v>42735</c:v>
                </c:pt>
                <c:pt idx="24">
                  <c:v>42704</c:v>
                </c:pt>
                <c:pt idx="25">
                  <c:v>42674</c:v>
                </c:pt>
                <c:pt idx="26">
                  <c:v>42643</c:v>
                </c:pt>
                <c:pt idx="27">
                  <c:v>42613</c:v>
                </c:pt>
                <c:pt idx="28">
                  <c:v>42582</c:v>
                </c:pt>
                <c:pt idx="29">
                  <c:v>42551</c:v>
                </c:pt>
                <c:pt idx="30">
                  <c:v>42521</c:v>
                </c:pt>
                <c:pt idx="31">
                  <c:v>42490</c:v>
                </c:pt>
                <c:pt idx="32">
                  <c:v>42460</c:v>
                </c:pt>
                <c:pt idx="33">
                  <c:v>42429</c:v>
                </c:pt>
                <c:pt idx="34">
                  <c:v>42400</c:v>
                </c:pt>
                <c:pt idx="35">
                  <c:v>42369</c:v>
                </c:pt>
                <c:pt idx="36">
                  <c:v>42338</c:v>
                </c:pt>
                <c:pt idx="37">
                  <c:v>42308</c:v>
                </c:pt>
                <c:pt idx="38">
                  <c:v>42277</c:v>
                </c:pt>
                <c:pt idx="39">
                  <c:v>42247</c:v>
                </c:pt>
                <c:pt idx="40">
                  <c:v>42216</c:v>
                </c:pt>
                <c:pt idx="41">
                  <c:v>42185</c:v>
                </c:pt>
                <c:pt idx="42">
                  <c:v>42155</c:v>
                </c:pt>
                <c:pt idx="43">
                  <c:v>42124</c:v>
                </c:pt>
                <c:pt idx="44">
                  <c:v>42094</c:v>
                </c:pt>
                <c:pt idx="45">
                  <c:v>42063</c:v>
                </c:pt>
                <c:pt idx="46">
                  <c:v>42035</c:v>
                </c:pt>
                <c:pt idx="47">
                  <c:v>42004</c:v>
                </c:pt>
                <c:pt idx="48">
                  <c:v>41973</c:v>
                </c:pt>
                <c:pt idx="49">
                  <c:v>41943</c:v>
                </c:pt>
                <c:pt idx="50">
                  <c:v>41912</c:v>
                </c:pt>
                <c:pt idx="51">
                  <c:v>41882</c:v>
                </c:pt>
                <c:pt idx="52">
                  <c:v>41851</c:v>
                </c:pt>
                <c:pt idx="53">
                  <c:v>41820</c:v>
                </c:pt>
                <c:pt idx="54">
                  <c:v>41790</c:v>
                </c:pt>
                <c:pt idx="55">
                  <c:v>41759</c:v>
                </c:pt>
                <c:pt idx="56">
                  <c:v>41729</c:v>
                </c:pt>
                <c:pt idx="57">
                  <c:v>41698</c:v>
                </c:pt>
                <c:pt idx="58">
                  <c:v>41670</c:v>
                </c:pt>
                <c:pt idx="59">
                  <c:v>41639</c:v>
                </c:pt>
                <c:pt idx="60">
                  <c:v>41608</c:v>
                </c:pt>
                <c:pt idx="61">
                  <c:v>41578</c:v>
                </c:pt>
                <c:pt idx="62">
                  <c:v>41547</c:v>
                </c:pt>
                <c:pt idx="63">
                  <c:v>41517</c:v>
                </c:pt>
                <c:pt idx="64">
                  <c:v>41486</c:v>
                </c:pt>
                <c:pt idx="65">
                  <c:v>41455</c:v>
                </c:pt>
                <c:pt idx="66">
                  <c:v>41425</c:v>
                </c:pt>
                <c:pt idx="67">
                  <c:v>41394</c:v>
                </c:pt>
                <c:pt idx="68">
                  <c:v>41364</c:v>
                </c:pt>
                <c:pt idx="69">
                  <c:v>41333</c:v>
                </c:pt>
                <c:pt idx="70">
                  <c:v>41305</c:v>
                </c:pt>
                <c:pt idx="71">
                  <c:v>41274</c:v>
                </c:pt>
                <c:pt idx="72">
                  <c:v>41243</c:v>
                </c:pt>
                <c:pt idx="73">
                  <c:v>41213</c:v>
                </c:pt>
                <c:pt idx="74">
                  <c:v>41182</c:v>
                </c:pt>
                <c:pt idx="75">
                  <c:v>41152</c:v>
                </c:pt>
                <c:pt idx="76">
                  <c:v>41121</c:v>
                </c:pt>
                <c:pt idx="77">
                  <c:v>41090</c:v>
                </c:pt>
                <c:pt idx="78">
                  <c:v>41060</c:v>
                </c:pt>
                <c:pt idx="79">
                  <c:v>41029</c:v>
                </c:pt>
                <c:pt idx="80">
                  <c:v>40999</c:v>
                </c:pt>
                <c:pt idx="81">
                  <c:v>40968</c:v>
                </c:pt>
                <c:pt idx="82">
                  <c:v>40939</c:v>
                </c:pt>
                <c:pt idx="83">
                  <c:v>40908</c:v>
                </c:pt>
                <c:pt idx="84">
                  <c:v>40877</c:v>
                </c:pt>
                <c:pt idx="85">
                  <c:v>40847</c:v>
                </c:pt>
                <c:pt idx="86">
                  <c:v>40816</c:v>
                </c:pt>
                <c:pt idx="87">
                  <c:v>40786</c:v>
                </c:pt>
                <c:pt idx="88">
                  <c:v>40755</c:v>
                </c:pt>
                <c:pt idx="89">
                  <c:v>40724</c:v>
                </c:pt>
                <c:pt idx="90">
                  <c:v>40694</c:v>
                </c:pt>
                <c:pt idx="91">
                  <c:v>40663</c:v>
                </c:pt>
                <c:pt idx="92">
                  <c:v>40633</c:v>
                </c:pt>
                <c:pt idx="93">
                  <c:v>40602</c:v>
                </c:pt>
                <c:pt idx="94">
                  <c:v>40574</c:v>
                </c:pt>
                <c:pt idx="95">
                  <c:v>40543</c:v>
                </c:pt>
                <c:pt idx="96">
                  <c:v>40512</c:v>
                </c:pt>
                <c:pt idx="97">
                  <c:v>40482</c:v>
                </c:pt>
                <c:pt idx="98">
                  <c:v>40451</c:v>
                </c:pt>
                <c:pt idx="99">
                  <c:v>40421</c:v>
                </c:pt>
                <c:pt idx="100">
                  <c:v>40390</c:v>
                </c:pt>
                <c:pt idx="101">
                  <c:v>40359</c:v>
                </c:pt>
                <c:pt idx="102">
                  <c:v>40329</c:v>
                </c:pt>
                <c:pt idx="103">
                  <c:v>40298</c:v>
                </c:pt>
                <c:pt idx="104">
                  <c:v>40268</c:v>
                </c:pt>
                <c:pt idx="105">
                  <c:v>40237</c:v>
                </c:pt>
                <c:pt idx="106">
                  <c:v>40209</c:v>
                </c:pt>
                <c:pt idx="107">
                  <c:v>40178</c:v>
                </c:pt>
                <c:pt idx="108">
                  <c:v>40147</c:v>
                </c:pt>
                <c:pt idx="109">
                  <c:v>40117</c:v>
                </c:pt>
                <c:pt idx="110">
                  <c:v>40086</c:v>
                </c:pt>
                <c:pt idx="111">
                  <c:v>40056</c:v>
                </c:pt>
                <c:pt idx="112">
                  <c:v>40025</c:v>
                </c:pt>
                <c:pt idx="113">
                  <c:v>39994</c:v>
                </c:pt>
                <c:pt idx="114">
                  <c:v>39964</c:v>
                </c:pt>
                <c:pt idx="115">
                  <c:v>39933</c:v>
                </c:pt>
                <c:pt idx="116">
                  <c:v>39903</c:v>
                </c:pt>
                <c:pt idx="117">
                  <c:v>39872</c:v>
                </c:pt>
                <c:pt idx="118">
                  <c:v>39844</c:v>
                </c:pt>
                <c:pt idx="119">
                  <c:v>39813</c:v>
                </c:pt>
                <c:pt idx="120">
                  <c:v>39782</c:v>
                </c:pt>
                <c:pt idx="121">
                  <c:v>39752</c:v>
                </c:pt>
                <c:pt idx="122">
                  <c:v>39721</c:v>
                </c:pt>
                <c:pt idx="123">
                  <c:v>39691</c:v>
                </c:pt>
                <c:pt idx="124">
                  <c:v>39660</c:v>
                </c:pt>
                <c:pt idx="125">
                  <c:v>39629</c:v>
                </c:pt>
                <c:pt idx="126">
                  <c:v>39599</c:v>
                </c:pt>
                <c:pt idx="127">
                  <c:v>39568</c:v>
                </c:pt>
                <c:pt idx="128">
                  <c:v>39538</c:v>
                </c:pt>
                <c:pt idx="129">
                  <c:v>39507</c:v>
                </c:pt>
                <c:pt idx="130">
                  <c:v>39478</c:v>
                </c:pt>
                <c:pt idx="131">
                  <c:v>39447</c:v>
                </c:pt>
                <c:pt idx="132">
                  <c:v>39416</c:v>
                </c:pt>
                <c:pt idx="133">
                  <c:v>39386</c:v>
                </c:pt>
                <c:pt idx="134">
                  <c:v>39355</c:v>
                </c:pt>
                <c:pt idx="135">
                  <c:v>39325</c:v>
                </c:pt>
                <c:pt idx="136">
                  <c:v>39294</c:v>
                </c:pt>
                <c:pt idx="137">
                  <c:v>39263</c:v>
                </c:pt>
                <c:pt idx="138">
                  <c:v>39233</c:v>
                </c:pt>
                <c:pt idx="139">
                  <c:v>39202</c:v>
                </c:pt>
                <c:pt idx="140">
                  <c:v>39172</c:v>
                </c:pt>
                <c:pt idx="141">
                  <c:v>39141</c:v>
                </c:pt>
                <c:pt idx="142">
                  <c:v>39113</c:v>
                </c:pt>
                <c:pt idx="143">
                  <c:v>39082</c:v>
                </c:pt>
                <c:pt idx="144">
                  <c:v>39051</c:v>
                </c:pt>
                <c:pt idx="145">
                  <c:v>39021</c:v>
                </c:pt>
                <c:pt idx="146">
                  <c:v>38990</c:v>
                </c:pt>
                <c:pt idx="147">
                  <c:v>38960</c:v>
                </c:pt>
                <c:pt idx="148">
                  <c:v>38929</c:v>
                </c:pt>
                <c:pt idx="149">
                  <c:v>38898</c:v>
                </c:pt>
                <c:pt idx="150">
                  <c:v>38868</c:v>
                </c:pt>
                <c:pt idx="151">
                  <c:v>38837</c:v>
                </c:pt>
                <c:pt idx="152">
                  <c:v>38807</c:v>
                </c:pt>
                <c:pt idx="153">
                  <c:v>38776</c:v>
                </c:pt>
                <c:pt idx="154">
                  <c:v>38748</c:v>
                </c:pt>
                <c:pt idx="155">
                  <c:v>38717</c:v>
                </c:pt>
                <c:pt idx="156">
                  <c:v>38686</c:v>
                </c:pt>
                <c:pt idx="157">
                  <c:v>38656</c:v>
                </c:pt>
                <c:pt idx="158">
                  <c:v>38625</c:v>
                </c:pt>
                <c:pt idx="159">
                  <c:v>38595</c:v>
                </c:pt>
                <c:pt idx="160">
                  <c:v>38564</c:v>
                </c:pt>
                <c:pt idx="161">
                  <c:v>38533</c:v>
                </c:pt>
                <c:pt idx="162">
                  <c:v>38503</c:v>
                </c:pt>
                <c:pt idx="163">
                  <c:v>38472</c:v>
                </c:pt>
                <c:pt idx="164">
                  <c:v>38442</c:v>
                </c:pt>
                <c:pt idx="165">
                  <c:v>38411</c:v>
                </c:pt>
                <c:pt idx="166">
                  <c:v>38383</c:v>
                </c:pt>
                <c:pt idx="167">
                  <c:v>38352</c:v>
                </c:pt>
                <c:pt idx="168">
                  <c:v>38321</c:v>
                </c:pt>
                <c:pt idx="169">
                  <c:v>38291</c:v>
                </c:pt>
                <c:pt idx="170">
                  <c:v>38260</c:v>
                </c:pt>
                <c:pt idx="171">
                  <c:v>38230</c:v>
                </c:pt>
                <c:pt idx="172">
                  <c:v>38199</c:v>
                </c:pt>
                <c:pt idx="173">
                  <c:v>38168</c:v>
                </c:pt>
                <c:pt idx="174">
                  <c:v>38138</c:v>
                </c:pt>
                <c:pt idx="175">
                  <c:v>38107</c:v>
                </c:pt>
                <c:pt idx="176">
                  <c:v>38077</c:v>
                </c:pt>
                <c:pt idx="177">
                  <c:v>38046</c:v>
                </c:pt>
                <c:pt idx="178">
                  <c:v>38017</c:v>
                </c:pt>
                <c:pt idx="179">
                  <c:v>37986</c:v>
                </c:pt>
                <c:pt idx="180">
                  <c:v>37955</c:v>
                </c:pt>
                <c:pt idx="181">
                  <c:v>37925</c:v>
                </c:pt>
                <c:pt idx="182">
                  <c:v>37894</c:v>
                </c:pt>
                <c:pt idx="183">
                  <c:v>37864</c:v>
                </c:pt>
                <c:pt idx="184">
                  <c:v>37833</c:v>
                </c:pt>
                <c:pt idx="185">
                  <c:v>37802</c:v>
                </c:pt>
                <c:pt idx="186">
                  <c:v>37772</c:v>
                </c:pt>
                <c:pt idx="187">
                  <c:v>37741</c:v>
                </c:pt>
                <c:pt idx="188">
                  <c:v>37711</c:v>
                </c:pt>
                <c:pt idx="189">
                  <c:v>37680</c:v>
                </c:pt>
                <c:pt idx="190">
                  <c:v>37652</c:v>
                </c:pt>
                <c:pt idx="191">
                  <c:v>37621</c:v>
                </c:pt>
                <c:pt idx="192">
                  <c:v>37590</c:v>
                </c:pt>
                <c:pt idx="193">
                  <c:v>37560</c:v>
                </c:pt>
                <c:pt idx="194">
                  <c:v>37529</c:v>
                </c:pt>
                <c:pt idx="195">
                  <c:v>37499</c:v>
                </c:pt>
                <c:pt idx="196">
                  <c:v>37468</c:v>
                </c:pt>
                <c:pt idx="197">
                  <c:v>37437</c:v>
                </c:pt>
                <c:pt idx="198">
                  <c:v>37407</c:v>
                </c:pt>
                <c:pt idx="199">
                  <c:v>37376</c:v>
                </c:pt>
                <c:pt idx="200">
                  <c:v>37346</c:v>
                </c:pt>
                <c:pt idx="201">
                  <c:v>37315</c:v>
                </c:pt>
                <c:pt idx="202">
                  <c:v>37287</c:v>
                </c:pt>
                <c:pt idx="203">
                  <c:v>37256</c:v>
                </c:pt>
                <c:pt idx="204">
                  <c:v>37225</c:v>
                </c:pt>
                <c:pt idx="205">
                  <c:v>37195</c:v>
                </c:pt>
                <c:pt idx="206">
                  <c:v>37164</c:v>
                </c:pt>
                <c:pt idx="207">
                  <c:v>37134</c:v>
                </c:pt>
                <c:pt idx="208">
                  <c:v>37103</c:v>
                </c:pt>
                <c:pt idx="209">
                  <c:v>37072</c:v>
                </c:pt>
                <c:pt idx="210">
                  <c:v>37042</c:v>
                </c:pt>
                <c:pt idx="211">
                  <c:v>37011</c:v>
                </c:pt>
                <c:pt idx="212">
                  <c:v>36981</c:v>
                </c:pt>
                <c:pt idx="213">
                  <c:v>36950</c:v>
                </c:pt>
                <c:pt idx="214">
                  <c:v>36922</c:v>
                </c:pt>
                <c:pt idx="215">
                  <c:v>36891</c:v>
                </c:pt>
                <c:pt idx="216">
                  <c:v>36860</c:v>
                </c:pt>
                <c:pt idx="217">
                  <c:v>36830</c:v>
                </c:pt>
                <c:pt idx="218">
                  <c:v>36799</c:v>
                </c:pt>
                <c:pt idx="219">
                  <c:v>36769</c:v>
                </c:pt>
                <c:pt idx="220">
                  <c:v>36738</c:v>
                </c:pt>
                <c:pt idx="221">
                  <c:v>36707</c:v>
                </c:pt>
                <c:pt idx="222">
                  <c:v>36677</c:v>
                </c:pt>
                <c:pt idx="223">
                  <c:v>36646</c:v>
                </c:pt>
                <c:pt idx="224">
                  <c:v>36616</c:v>
                </c:pt>
                <c:pt idx="225">
                  <c:v>36585</c:v>
                </c:pt>
                <c:pt idx="226">
                  <c:v>36556</c:v>
                </c:pt>
                <c:pt idx="227">
                  <c:v>36525</c:v>
                </c:pt>
                <c:pt idx="228">
                  <c:v>36494</c:v>
                </c:pt>
                <c:pt idx="229">
                  <c:v>36464</c:v>
                </c:pt>
                <c:pt idx="230">
                  <c:v>36433</c:v>
                </c:pt>
                <c:pt idx="231">
                  <c:v>36403</c:v>
                </c:pt>
                <c:pt idx="232">
                  <c:v>36372</c:v>
                </c:pt>
                <c:pt idx="233">
                  <c:v>36341</c:v>
                </c:pt>
                <c:pt idx="234">
                  <c:v>36311</c:v>
                </c:pt>
                <c:pt idx="235">
                  <c:v>36280</c:v>
                </c:pt>
                <c:pt idx="236">
                  <c:v>36250</c:v>
                </c:pt>
                <c:pt idx="237">
                  <c:v>36219</c:v>
                </c:pt>
                <c:pt idx="238">
                  <c:v>36191</c:v>
                </c:pt>
                <c:pt idx="239">
                  <c:v>35308</c:v>
                </c:pt>
                <c:pt idx="240">
                  <c:v>35277</c:v>
                </c:pt>
                <c:pt idx="241">
                  <c:v>35246</c:v>
                </c:pt>
                <c:pt idx="242">
                  <c:v>35216</c:v>
                </c:pt>
                <c:pt idx="243">
                  <c:v>35185</c:v>
                </c:pt>
                <c:pt idx="244">
                  <c:v>35155</c:v>
                </c:pt>
                <c:pt idx="245">
                  <c:v>35124</c:v>
                </c:pt>
                <c:pt idx="246">
                  <c:v>35095</c:v>
                </c:pt>
                <c:pt idx="247">
                  <c:v>35064</c:v>
                </c:pt>
                <c:pt idx="248">
                  <c:v>35033</c:v>
                </c:pt>
                <c:pt idx="249">
                  <c:v>35003</c:v>
                </c:pt>
                <c:pt idx="250">
                  <c:v>34972</c:v>
                </c:pt>
                <c:pt idx="251">
                  <c:v>34942</c:v>
                </c:pt>
                <c:pt idx="252">
                  <c:v>34911</c:v>
                </c:pt>
                <c:pt idx="253">
                  <c:v>34880</c:v>
                </c:pt>
                <c:pt idx="254">
                  <c:v>34850</c:v>
                </c:pt>
                <c:pt idx="255">
                  <c:v>34819</c:v>
                </c:pt>
                <c:pt idx="256">
                  <c:v>34789</c:v>
                </c:pt>
                <c:pt idx="257">
                  <c:v>34758</c:v>
                </c:pt>
                <c:pt idx="258">
                  <c:v>34730</c:v>
                </c:pt>
                <c:pt idx="259">
                  <c:v>34699</c:v>
                </c:pt>
                <c:pt idx="260">
                  <c:v>34668</c:v>
                </c:pt>
                <c:pt idx="261">
                  <c:v>34638</c:v>
                </c:pt>
                <c:pt idx="262">
                  <c:v>34607</c:v>
                </c:pt>
                <c:pt idx="263">
                  <c:v>34577</c:v>
                </c:pt>
                <c:pt idx="264">
                  <c:v>34546</c:v>
                </c:pt>
              </c:numCache>
            </c:numRef>
          </c:cat>
          <c:val>
            <c:numRef>
              <c:f>Sheet1!$C$3:$C$267</c:f>
              <c:numCache>
                <c:formatCode>0.00%</c:formatCode>
                <c:ptCount val="265"/>
                <c:pt idx="0">
                  <c:v>1.3393141514885798E-2</c:v>
                </c:pt>
                <c:pt idx="1">
                  <c:v>1.4793577281472792E-2</c:v>
                </c:pt>
                <c:pt idx="2">
                  <c:v>1.6141117468580823E-2</c:v>
                </c:pt>
                <c:pt idx="3">
                  <c:v>1.4784687317509482E-2</c:v>
                </c:pt>
                <c:pt idx="4">
                  <c:v>1.3682725323681977E-2</c:v>
                </c:pt>
                <c:pt idx="5">
                  <c:v>1.3975568980974962E-2</c:v>
                </c:pt>
                <c:pt idx="6">
                  <c:v>1.6785617535130637E-2</c:v>
                </c:pt>
                <c:pt idx="7">
                  <c:v>1.8171878742371139E-2</c:v>
                </c:pt>
                <c:pt idx="8">
                  <c:v>1.9681543549414982E-2</c:v>
                </c:pt>
                <c:pt idx="9">
                  <c:v>2.3853109053024957E-2</c:v>
                </c:pt>
                <c:pt idx="10">
                  <c:v>2.3106647841311001E-2</c:v>
                </c:pt>
                <c:pt idx="11" formatCode="General">
                  <c:v>2.6374458870022544E-2</c:v>
                </c:pt>
              </c:numCache>
            </c:numRef>
          </c:val>
          <c:smooth val="0"/>
        </c:ser>
        <c:ser>
          <c:idx val="2"/>
          <c:order val="2"/>
          <c:tx>
            <c:strRef>
              <c:f>Sheet1!$D$1</c:f>
              <c:strCache>
                <c:ptCount val="1"/>
                <c:pt idx="0">
                  <c:v>US actual</c:v>
                </c:pt>
              </c:strCache>
            </c:strRef>
          </c:tx>
          <c:spPr>
            <a:ln>
              <a:solidFill>
                <a:schemeClr val="accent2"/>
              </a:solidFill>
            </a:ln>
          </c:spPr>
          <c:marker>
            <c:symbol val="none"/>
          </c:marker>
          <c:cat>
            <c:numRef>
              <c:f>Sheet1!$A$3:$A$267</c:f>
              <c:numCache>
                <c:formatCode>m/d/yyyy</c:formatCode>
                <c:ptCount val="265"/>
                <c:pt idx="0">
                  <c:v>43434</c:v>
                </c:pt>
                <c:pt idx="1">
                  <c:v>43404</c:v>
                </c:pt>
                <c:pt idx="2">
                  <c:v>43373</c:v>
                </c:pt>
                <c:pt idx="3">
                  <c:v>43343</c:v>
                </c:pt>
                <c:pt idx="4">
                  <c:v>43312</c:v>
                </c:pt>
                <c:pt idx="5">
                  <c:v>43281</c:v>
                </c:pt>
                <c:pt idx="6">
                  <c:v>43251</c:v>
                </c:pt>
                <c:pt idx="7">
                  <c:v>43220</c:v>
                </c:pt>
                <c:pt idx="8">
                  <c:v>43190</c:v>
                </c:pt>
                <c:pt idx="9">
                  <c:v>43159</c:v>
                </c:pt>
                <c:pt idx="10">
                  <c:v>43131</c:v>
                </c:pt>
                <c:pt idx="11">
                  <c:v>43100</c:v>
                </c:pt>
                <c:pt idx="12">
                  <c:v>43069</c:v>
                </c:pt>
                <c:pt idx="13">
                  <c:v>43039</c:v>
                </c:pt>
                <c:pt idx="14">
                  <c:v>43008</c:v>
                </c:pt>
                <c:pt idx="15">
                  <c:v>42978</c:v>
                </c:pt>
                <c:pt idx="16">
                  <c:v>42947</c:v>
                </c:pt>
                <c:pt idx="17">
                  <c:v>42916</c:v>
                </c:pt>
                <c:pt idx="18">
                  <c:v>42886</c:v>
                </c:pt>
                <c:pt idx="19">
                  <c:v>42855</c:v>
                </c:pt>
                <c:pt idx="20">
                  <c:v>42825</c:v>
                </c:pt>
                <c:pt idx="21">
                  <c:v>42794</c:v>
                </c:pt>
                <c:pt idx="22">
                  <c:v>42766</c:v>
                </c:pt>
                <c:pt idx="23">
                  <c:v>42735</c:v>
                </c:pt>
                <c:pt idx="24">
                  <c:v>42704</c:v>
                </c:pt>
                <c:pt idx="25">
                  <c:v>42674</c:v>
                </c:pt>
                <c:pt idx="26">
                  <c:v>42643</c:v>
                </c:pt>
                <c:pt idx="27">
                  <c:v>42613</c:v>
                </c:pt>
                <c:pt idx="28">
                  <c:v>42582</c:v>
                </c:pt>
                <c:pt idx="29">
                  <c:v>42551</c:v>
                </c:pt>
                <c:pt idx="30">
                  <c:v>42521</c:v>
                </c:pt>
                <c:pt idx="31">
                  <c:v>42490</c:v>
                </c:pt>
                <c:pt idx="32">
                  <c:v>42460</c:v>
                </c:pt>
                <c:pt idx="33">
                  <c:v>42429</c:v>
                </c:pt>
                <c:pt idx="34">
                  <c:v>42400</c:v>
                </c:pt>
                <c:pt idx="35">
                  <c:v>42369</c:v>
                </c:pt>
                <c:pt idx="36">
                  <c:v>42338</c:v>
                </c:pt>
                <c:pt idx="37">
                  <c:v>42308</c:v>
                </c:pt>
                <c:pt idx="38">
                  <c:v>42277</c:v>
                </c:pt>
                <c:pt idx="39">
                  <c:v>42247</c:v>
                </c:pt>
                <c:pt idx="40">
                  <c:v>42216</c:v>
                </c:pt>
                <c:pt idx="41">
                  <c:v>42185</c:v>
                </c:pt>
                <c:pt idx="42">
                  <c:v>42155</c:v>
                </c:pt>
                <c:pt idx="43">
                  <c:v>42124</c:v>
                </c:pt>
                <c:pt idx="44">
                  <c:v>42094</c:v>
                </c:pt>
                <c:pt idx="45">
                  <c:v>42063</c:v>
                </c:pt>
                <c:pt idx="46">
                  <c:v>42035</c:v>
                </c:pt>
                <c:pt idx="47">
                  <c:v>42004</c:v>
                </c:pt>
                <c:pt idx="48">
                  <c:v>41973</c:v>
                </c:pt>
                <c:pt idx="49">
                  <c:v>41943</c:v>
                </c:pt>
                <c:pt idx="50">
                  <c:v>41912</c:v>
                </c:pt>
                <c:pt idx="51">
                  <c:v>41882</c:v>
                </c:pt>
                <c:pt idx="52">
                  <c:v>41851</c:v>
                </c:pt>
                <c:pt idx="53">
                  <c:v>41820</c:v>
                </c:pt>
                <c:pt idx="54">
                  <c:v>41790</c:v>
                </c:pt>
                <c:pt idx="55">
                  <c:v>41759</c:v>
                </c:pt>
                <c:pt idx="56">
                  <c:v>41729</c:v>
                </c:pt>
                <c:pt idx="57">
                  <c:v>41698</c:v>
                </c:pt>
                <c:pt idx="58">
                  <c:v>41670</c:v>
                </c:pt>
                <c:pt idx="59">
                  <c:v>41639</c:v>
                </c:pt>
                <c:pt idx="60">
                  <c:v>41608</c:v>
                </c:pt>
                <c:pt idx="61">
                  <c:v>41578</c:v>
                </c:pt>
                <c:pt idx="62">
                  <c:v>41547</c:v>
                </c:pt>
                <c:pt idx="63">
                  <c:v>41517</c:v>
                </c:pt>
                <c:pt idx="64">
                  <c:v>41486</c:v>
                </c:pt>
                <c:pt idx="65">
                  <c:v>41455</c:v>
                </c:pt>
                <c:pt idx="66">
                  <c:v>41425</c:v>
                </c:pt>
                <c:pt idx="67">
                  <c:v>41394</c:v>
                </c:pt>
                <c:pt idx="68">
                  <c:v>41364</c:v>
                </c:pt>
                <c:pt idx="69">
                  <c:v>41333</c:v>
                </c:pt>
                <c:pt idx="70">
                  <c:v>41305</c:v>
                </c:pt>
                <c:pt idx="71">
                  <c:v>41274</c:v>
                </c:pt>
                <c:pt idx="72">
                  <c:v>41243</c:v>
                </c:pt>
                <c:pt idx="73">
                  <c:v>41213</c:v>
                </c:pt>
                <c:pt idx="74">
                  <c:v>41182</c:v>
                </c:pt>
                <c:pt idx="75">
                  <c:v>41152</c:v>
                </c:pt>
                <c:pt idx="76">
                  <c:v>41121</c:v>
                </c:pt>
                <c:pt idx="77">
                  <c:v>41090</c:v>
                </c:pt>
                <c:pt idx="78">
                  <c:v>41060</c:v>
                </c:pt>
                <c:pt idx="79">
                  <c:v>41029</c:v>
                </c:pt>
                <c:pt idx="80">
                  <c:v>40999</c:v>
                </c:pt>
                <c:pt idx="81">
                  <c:v>40968</c:v>
                </c:pt>
                <c:pt idx="82">
                  <c:v>40939</c:v>
                </c:pt>
                <c:pt idx="83">
                  <c:v>40908</c:v>
                </c:pt>
                <c:pt idx="84">
                  <c:v>40877</c:v>
                </c:pt>
                <c:pt idx="85">
                  <c:v>40847</c:v>
                </c:pt>
                <c:pt idx="86">
                  <c:v>40816</c:v>
                </c:pt>
                <c:pt idx="87">
                  <c:v>40786</c:v>
                </c:pt>
                <c:pt idx="88">
                  <c:v>40755</c:v>
                </c:pt>
                <c:pt idx="89">
                  <c:v>40724</c:v>
                </c:pt>
                <c:pt idx="90">
                  <c:v>40694</c:v>
                </c:pt>
                <c:pt idx="91">
                  <c:v>40663</c:v>
                </c:pt>
                <c:pt idx="92">
                  <c:v>40633</c:v>
                </c:pt>
                <c:pt idx="93">
                  <c:v>40602</c:v>
                </c:pt>
                <c:pt idx="94">
                  <c:v>40574</c:v>
                </c:pt>
                <c:pt idx="95">
                  <c:v>40543</c:v>
                </c:pt>
                <c:pt idx="96">
                  <c:v>40512</c:v>
                </c:pt>
                <c:pt idx="97">
                  <c:v>40482</c:v>
                </c:pt>
                <c:pt idx="98">
                  <c:v>40451</c:v>
                </c:pt>
                <c:pt idx="99">
                  <c:v>40421</c:v>
                </c:pt>
                <c:pt idx="100">
                  <c:v>40390</c:v>
                </c:pt>
                <c:pt idx="101">
                  <c:v>40359</c:v>
                </c:pt>
                <c:pt idx="102">
                  <c:v>40329</c:v>
                </c:pt>
                <c:pt idx="103">
                  <c:v>40298</c:v>
                </c:pt>
                <c:pt idx="104">
                  <c:v>40268</c:v>
                </c:pt>
                <c:pt idx="105">
                  <c:v>40237</c:v>
                </c:pt>
                <c:pt idx="106">
                  <c:v>40209</c:v>
                </c:pt>
                <c:pt idx="107">
                  <c:v>40178</c:v>
                </c:pt>
                <c:pt idx="108">
                  <c:v>40147</c:v>
                </c:pt>
                <c:pt idx="109">
                  <c:v>40117</c:v>
                </c:pt>
                <c:pt idx="110">
                  <c:v>40086</c:v>
                </c:pt>
                <c:pt idx="111">
                  <c:v>40056</c:v>
                </c:pt>
                <c:pt idx="112">
                  <c:v>40025</c:v>
                </c:pt>
                <c:pt idx="113">
                  <c:v>39994</c:v>
                </c:pt>
                <c:pt idx="114">
                  <c:v>39964</c:v>
                </c:pt>
                <c:pt idx="115">
                  <c:v>39933</c:v>
                </c:pt>
                <c:pt idx="116">
                  <c:v>39903</c:v>
                </c:pt>
                <c:pt idx="117">
                  <c:v>39872</c:v>
                </c:pt>
                <c:pt idx="118">
                  <c:v>39844</c:v>
                </c:pt>
                <c:pt idx="119">
                  <c:v>39813</c:v>
                </c:pt>
                <c:pt idx="120">
                  <c:v>39782</c:v>
                </c:pt>
                <c:pt idx="121">
                  <c:v>39752</c:v>
                </c:pt>
                <c:pt idx="122">
                  <c:v>39721</c:v>
                </c:pt>
                <c:pt idx="123">
                  <c:v>39691</c:v>
                </c:pt>
                <c:pt idx="124">
                  <c:v>39660</c:v>
                </c:pt>
                <c:pt idx="125">
                  <c:v>39629</c:v>
                </c:pt>
                <c:pt idx="126">
                  <c:v>39599</c:v>
                </c:pt>
                <c:pt idx="127">
                  <c:v>39568</c:v>
                </c:pt>
                <c:pt idx="128">
                  <c:v>39538</c:v>
                </c:pt>
                <c:pt idx="129">
                  <c:v>39507</c:v>
                </c:pt>
                <c:pt idx="130">
                  <c:v>39478</c:v>
                </c:pt>
                <c:pt idx="131">
                  <c:v>39447</c:v>
                </c:pt>
                <c:pt idx="132">
                  <c:v>39416</c:v>
                </c:pt>
                <c:pt idx="133">
                  <c:v>39386</c:v>
                </c:pt>
                <c:pt idx="134">
                  <c:v>39355</c:v>
                </c:pt>
                <c:pt idx="135">
                  <c:v>39325</c:v>
                </c:pt>
                <c:pt idx="136">
                  <c:v>39294</c:v>
                </c:pt>
                <c:pt idx="137">
                  <c:v>39263</c:v>
                </c:pt>
                <c:pt idx="138">
                  <c:v>39233</c:v>
                </c:pt>
                <c:pt idx="139">
                  <c:v>39202</c:v>
                </c:pt>
                <c:pt idx="140">
                  <c:v>39172</c:v>
                </c:pt>
                <c:pt idx="141">
                  <c:v>39141</c:v>
                </c:pt>
                <c:pt idx="142">
                  <c:v>39113</c:v>
                </c:pt>
                <c:pt idx="143">
                  <c:v>39082</c:v>
                </c:pt>
                <c:pt idx="144">
                  <c:v>39051</c:v>
                </c:pt>
                <c:pt idx="145">
                  <c:v>39021</c:v>
                </c:pt>
                <c:pt idx="146">
                  <c:v>38990</c:v>
                </c:pt>
                <c:pt idx="147">
                  <c:v>38960</c:v>
                </c:pt>
                <c:pt idx="148">
                  <c:v>38929</c:v>
                </c:pt>
                <c:pt idx="149">
                  <c:v>38898</c:v>
                </c:pt>
                <c:pt idx="150">
                  <c:v>38868</c:v>
                </c:pt>
                <c:pt idx="151">
                  <c:v>38837</c:v>
                </c:pt>
                <c:pt idx="152">
                  <c:v>38807</c:v>
                </c:pt>
                <c:pt idx="153">
                  <c:v>38776</c:v>
                </c:pt>
                <c:pt idx="154">
                  <c:v>38748</c:v>
                </c:pt>
                <c:pt idx="155">
                  <c:v>38717</c:v>
                </c:pt>
                <c:pt idx="156">
                  <c:v>38686</c:v>
                </c:pt>
                <c:pt idx="157">
                  <c:v>38656</c:v>
                </c:pt>
                <c:pt idx="158">
                  <c:v>38625</c:v>
                </c:pt>
                <c:pt idx="159">
                  <c:v>38595</c:v>
                </c:pt>
                <c:pt idx="160">
                  <c:v>38564</c:v>
                </c:pt>
                <c:pt idx="161">
                  <c:v>38533</c:v>
                </c:pt>
                <c:pt idx="162">
                  <c:v>38503</c:v>
                </c:pt>
                <c:pt idx="163">
                  <c:v>38472</c:v>
                </c:pt>
                <c:pt idx="164">
                  <c:v>38442</c:v>
                </c:pt>
                <c:pt idx="165">
                  <c:v>38411</c:v>
                </c:pt>
                <c:pt idx="166">
                  <c:v>38383</c:v>
                </c:pt>
                <c:pt idx="167">
                  <c:v>38352</c:v>
                </c:pt>
                <c:pt idx="168">
                  <c:v>38321</c:v>
                </c:pt>
                <c:pt idx="169">
                  <c:v>38291</c:v>
                </c:pt>
                <c:pt idx="170">
                  <c:v>38260</c:v>
                </c:pt>
                <c:pt idx="171">
                  <c:v>38230</c:v>
                </c:pt>
                <c:pt idx="172">
                  <c:v>38199</c:v>
                </c:pt>
                <c:pt idx="173">
                  <c:v>38168</c:v>
                </c:pt>
                <c:pt idx="174">
                  <c:v>38138</c:v>
                </c:pt>
                <c:pt idx="175">
                  <c:v>38107</c:v>
                </c:pt>
                <c:pt idx="176">
                  <c:v>38077</c:v>
                </c:pt>
                <c:pt idx="177">
                  <c:v>38046</c:v>
                </c:pt>
                <c:pt idx="178">
                  <c:v>38017</c:v>
                </c:pt>
                <c:pt idx="179">
                  <c:v>37986</c:v>
                </c:pt>
                <c:pt idx="180">
                  <c:v>37955</c:v>
                </c:pt>
                <c:pt idx="181">
                  <c:v>37925</c:v>
                </c:pt>
                <c:pt idx="182">
                  <c:v>37894</c:v>
                </c:pt>
                <c:pt idx="183">
                  <c:v>37864</c:v>
                </c:pt>
                <c:pt idx="184">
                  <c:v>37833</c:v>
                </c:pt>
                <c:pt idx="185">
                  <c:v>37802</c:v>
                </c:pt>
                <c:pt idx="186">
                  <c:v>37772</c:v>
                </c:pt>
                <c:pt idx="187">
                  <c:v>37741</c:v>
                </c:pt>
                <c:pt idx="188">
                  <c:v>37711</c:v>
                </c:pt>
                <c:pt idx="189">
                  <c:v>37680</c:v>
                </c:pt>
                <c:pt idx="190">
                  <c:v>37652</c:v>
                </c:pt>
                <c:pt idx="191">
                  <c:v>37621</c:v>
                </c:pt>
                <c:pt idx="192">
                  <c:v>37590</c:v>
                </c:pt>
                <c:pt idx="193">
                  <c:v>37560</c:v>
                </c:pt>
                <c:pt idx="194">
                  <c:v>37529</c:v>
                </c:pt>
                <c:pt idx="195">
                  <c:v>37499</c:v>
                </c:pt>
                <c:pt idx="196">
                  <c:v>37468</c:v>
                </c:pt>
                <c:pt idx="197">
                  <c:v>37437</c:v>
                </c:pt>
                <c:pt idx="198">
                  <c:v>37407</c:v>
                </c:pt>
                <c:pt idx="199">
                  <c:v>37376</c:v>
                </c:pt>
                <c:pt idx="200">
                  <c:v>37346</c:v>
                </c:pt>
                <c:pt idx="201">
                  <c:v>37315</c:v>
                </c:pt>
                <c:pt idx="202">
                  <c:v>37287</c:v>
                </c:pt>
                <c:pt idx="203">
                  <c:v>37256</c:v>
                </c:pt>
                <c:pt idx="204">
                  <c:v>37225</c:v>
                </c:pt>
                <c:pt idx="205">
                  <c:v>37195</c:v>
                </c:pt>
                <c:pt idx="206">
                  <c:v>37164</c:v>
                </c:pt>
                <c:pt idx="207">
                  <c:v>37134</c:v>
                </c:pt>
                <c:pt idx="208">
                  <c:v>37103</c:v>
                </c:pt>
                <c:pt idx="209">
                  <c:v>37072</c:v>
                </c:pt>
                <c:pt idx="210">
                  <c:v>37042</c:v>
                </c:pt>
                <c:pt idx="211">
                  <c:v>37011</c:v>
                </c:pt>
                <c:pt idx="212">
                  <c:v>36981</c:v>
                </c:pt>
                <c:pt idx="213">
                  <c:v>36950</c:v>
                </c:pt>
                <c:pt idx="214">
                  <c:v>36922</c:v>
                </c:pt>
                <c:pt idx="215">
                  <c:v>36891</c:v>
                </c:pt>
                <c:pt idx="216">
                  <c:v>36860</c:v>
                </c:pt>
                <c:pt idx="217">
                  <c:v>36830</c:v>
                </c:pt>
                <c:pt idx="218">
                  <c:v>36799</c:v>
                </c:pt>
                <c:pt idx="219">
                  <c:v>36769</c:v>
                </c:pt>
                <c:pt idx="220">
                  <c:v>36738</c:v>
                </c:pt>
                <c:pt idx="221">
                  <c:v>36707</c:v>
                </c:pt>
                <c:pt idx="222">
                  <c:v>36677</c:v>
                </c:pt>
                <c:pt idx="223">
                  <c:v>36646</c:v>
                </c:pt>
                <c:pt idx="224">
                  <c:v>36616</c:v>
                </c:pt>
                <c:pt idx="225">
                  <c:v>36585</c:v>
                </c:pt>
                <c:pt idx="226">
                  <c:v>36556</c:v>
                </c:pt>
                <c:pt idx="227">
                  <c:v>36525</c:v>
                </c:pt>
                <c:pt idx="228">
                  <c:v>36494</c:v>
                </c:pt>
                <c:pt idx="229">
                  <c:v>36464</c:v>
                </c:pt>
                <c:pt idx="230">
                  <c:v>36433</c:v>
                </c:pt>
                <c:pt idx="231">
                  <c:v>36403</c:v>
                </c:pt>
                <c:pt idx="232">
                  <c:v>36372</c:v>
                </c:pt>
                <c:pt idx="233">
                  <c:v>36341</c:v>
                </c:pt>
                <c:pt idx="234">
                  <c:v>36311</c:v>
                </c:pt>
                <c:pt idx="235">
                  <c:v>36280</c:v>
                </c:pt>
                <c:pt idx="236">
                  <c:v>36250</c:v>
                </c:pt>
                <c:pt idx="237">
                  <c:v>36219</c:v>
                </c:pt>
                <c:pt idx="238">
                  <c:v>36191</c:v>
                </c:pt>
                <c:pt idx="239">
                  <c:v>35308</c:v>
                </c:pt>
                <c:pt idx="240">
                  <c:v>35277</c:v>
                </c:pt>
                <c:pt idx="241">
                  <c:v>35246</c:v>
                </c:pt>
                <c:pt idx="242">
                  <c:v>35216</c:v>
                </c:pt>
                <c:pt idx="243">
                  <c:v>35185</c:v>
                </c:pt>
                <c:pt idx="244">
                  <c:v>35155</c:v>
                </c:pt>
                <c:pt idx="245">
                  <c:v>35124</c:v>
                </c:pt>
                <c:pt idx="246">
                  <c:v>35095</c:v>
                </c:pt>
                <c:pt idx="247">
                  <c:v>35064</c:v>
                </c:pt>
                <c:pt idx="248">
                  <c:v>35033</c:v>
                </c:pt>
                <c:pt idx="249">
                  <c:v>35003</c:v>
                </c:pt>
                <c:pt idx="250">
                  <c:v>34972</c:v>
                </c:pt>
                <c:pt idx="251">
                  <c:v>34942</c:v>
                </c:pt>
                <c:pt idx="252">
                  <c:v>34911</c:v>
                </c:pt>
                <c:pt idx="253">
                  <c:v>34880</c:v>
                </c:pt>
                <c:pt idx="254">
                  <c:v>34850</c:v>
                </c:pt>
                <c:pt idx="255">
                  <c:v>34819</c:v>
                </c:pt>
                <c:pt idx="256">
                  <c:v>34789</c:v>
                </c:pt>
                <c:pt idx="257">
                  <c:v>34758</c:v>
                </c:pt>
                <c:pt idx="258">
                  <c:v>34730</c:v>
                </c:pt>
                <c:pt idx="259">
                  <c:v>34699</c:v>
                </c:pt>
                <c:pt idx="260">
                  <c:v>34668</c:v>
                </c:pt>
                <c:pt idx="261">
                  <c:v>34638</c:v>
                </c:pt>
                <c:pt idx="262">
                  <c:v>34607</c:v>
                </c:pt>
                <c:pt idx="263">
                  <c:v>34577</c:v>
                </c:pt>
                <c:pt idx="264">
                  <c:v>34546</c:v>
                </c:pt>
              </c:numCache>
            </c:numRef>
          </c:cat>
          <c:val>
            <c:numRef>
              <c:f>Sheet1!$D$3:$D$267</c:f>
              <c:numCache>
                <c:formatCode>General</c:formatCode>
                <c:ptCount val="265"/>
                <c:pt idx="11" formatCode="0.00%">
                  <c:v>3.3028281918771496E-2</c:v>
                </c:pt>
                <c:pt idx="12" formatCode="0.00%">
                  <c:v>3.4254923020815897E-2</c:v>
                </c:pt>
                <c:pt idx="13" formatCode="0.00%">
                  <c:v>3.2710719337254335E-2</c:v>
                </c:pt>
                <c:pt idx="14" formatCode="0.00%">
                  <c:v>3.4209309986646064E-2</c:v>
                </c:pt>
                <c:pt idx="15" formatCode="0.00%">
                  <c:v>3.3844559906846094E-2</c:v>
                </c:pt>
                <c:pt idx="16" formatCode="0.00%">
                  <c:v>3.6379145192163675E-2</c:v>
                </c:pt>
                <c:pt idx="17" formatCode="0.00%">
                  <c:v>3.7823462741925273E-2</c:v>
                </c:pt>
                <c:pt idx="18" formatCode="0.00%">
                  <c:v>3.8927995749140631E-2</c:v>
                </c:pt>
                <c:pt idx="19" formatCode="0.00%">
                  <c:v>4.6742869640857609E-2</c:v>
                </c:pt>
                <c:pt idx="20" formatCode="0.00%">
                  <c:v>4.6777304952558163E-2</c:v>
                </c:pt>
                <c:pt idx="21" formatCode="0.00%">
                  <c:v>5.3019076700066781E-2</c:v>
                </c:pt>
                <c:pt idx="22" formatCode="0.00%">
                  <c:v>5.8153130707512379E-2</c:v>
                </c:pt>
                <c:pt idx="23" formatCode="0.00%">
                  <c:v>5.5889452759612435E-2</c:v>
                </c:pt>
                <c:pt idx="24" formatCode="0.00%">
                  <c:v>5.6269561131765955E-2</c:v>
                </c:pt>
                <c:pt idx="25" formatCode="0.00%">
                  <c:v>5.6712172916493664E-2</c:v>
                </c:pt>
                <c:pt idx="26" formatCode="0.00%">
                  <c:v>5.4640347210931695E-2</c:v>
                </c:pt>
                <c:pt idx="27" formatCode="0.00%">
                  <c:v>5.7788595798090037E-2</c:v>
                </c:pt>
                <c:pt idx="28" formatCode="0.00%">
                  <c:v>5.7822605642286806E-2</c:v>
                </c:pt>
                <c:pt idx="29" formatCode="0.00%">
                  <c:v>5.496183868504434E-2</c:v>
                </c:pt>
                <c:pt idx="30" formatCode="0.00%">
                  <c:v>5.520098107531124E-2</c:v>
                </c:pt>
                <c:pt idx="31" formatCode="0.00%">
                  <c:v>4.7528778702498164E-2</c:v>
                </c:pt>
                <c:pt idx="32" formatCode="0.00%">
                  <c:v>4.4814014707822092E-2</c:v>
                </c:pt>
                <c:pt idx="33" formatCode="0.00%">
                  <c:v>4.0842287608800265E-2</c:v>
                </c:pt>
                <c:pt idx="34" formatCode="0.00%">
                  <c:v>3.3446245834509614E-2</c:v>
                </c:pt>
                <c:pt idx="35" formatCode="0.00%">
                  <c:v>3.3575894005512419E-2</c:v>
                </c:pt>
                <c:pt idx="36" formatCode="0.00%">
                  <c:v>2.9229933163128941E-2</c:v>
                </c:pt>
                <c:pt idx="37" formatCode="0.00%">
                  <c:v>2.8226173008705446E-2</c:v>
                </c:pt>
                <c:pt idx="38" formatCode="0.00%">
                  <c:v>2.7232020854169425E-2</c:v>
                </c:pt>
                <c:pt idx="39" formatCode="0.00%">
                  <c:v>2.2630212120515303E-2</c:v>
                </c:pt>
                <c:pt idx="40" formatCode="0.00%">
                  <c:v>2.1900533130112976E-2</c:v>
                </c:pt>
                <c:pt idx="41" formatCode="0.00%">
                  <c:v>2.042849503570332E-2</c:v>
                </c:pt>
                <c:pt idx="42" formatCode="0.00%">
                  <c:v>1.9367891144125737E-2</c:v>
                </c:pt>
                <c:pt idx="43" formatCode="0.00%">
                  <c:v>1.7544517273659133E-2</c:v>
                </c:pt>
                <c:pt idx="44" formatCode="0.00%">
                  <c:v>1.9966397396416813E-2</c:v>
                </c:pt>
                <c:pt idx="45" formatCode="0.00%">
                  <c:v>1.9174657953908492E-2</c:v>
                </c:pt>
                <c:pt idx="46" formatCode="0.00%">
                  <c:v>1.8772458519493718E-2</c:v>
                </c:pt>
                <c:pt idx="47" formatCode="0.00%">
                  <c:v>1.7578499069848652E-2</c:v>
                </c:pt>
                <c:pt idx="48" formatCode="0.00%">
                  <c:v>1.7003331713379644E-2</c:v>
                </c:pt>
                <c:pt idx="49" formatCode="0.00%">
                  <c:v>1.7275605828974028E-2</c:v>
                </c:pt>
                <c:pt idx="50" formatCode="0.00%">
                  <c:v>1.6233086589553469E-2</c:v>
                </c:pt>
                <c:pt idx="51" formatCode="0.00%">
                  <c:v>1.7752379850937028E-2</c:v>
                </c:pt>
                <c:pt idx="52" formatCode="0.00%">
                  <c:v>1.7160932921311933E-2</c:v>
                </c:pt>
                <c:pt idx="53" formatCode="0.00%">
                  <c:v>1.872829825887834E-2</c:v>
                </c:pt>
                <c:pt idx="54" formatCode="0.00%">
                  <c:v>2.0781532528662883E-2</c:v>
                </c:pt>
                <c:pt idx="55" formatCode="0.00%">
                  <c:v>2.1077255557652164E-2</c:v>
                </c:pt>
                <c:pt idx="56" formatCode="0.00%">
                  <c:v>1.8280889159836278E-2</c:v>
                </c:pt>
                <c:pt idx="57" formatCode="0.00%">
                  <c:v>1.6813549094207514E-2</c:v>
                </c:pt>
                <c:pt idx="58" formatCode="0.00%">
                  <c:v>1.8960401090207912E-2</c:v>
                </c:pt>
                <c:pt idx="59" formatCode="0.00%">
                  <c:v>2.1226761865415167E-2</c:v>
                </c:pt>
                <c:pt idx="60" formatCode="0.00%">
                  <c:v>2.3881006228800405E-2</c:v>
                </c:pt>
                <c:pt idx="61" formatCode="0.00%">
                  <c:v>2.5636723325788369E-2</c:v>
                </c:pt>
                <c:pt idx="62" formatCode="0.00%">
                  <c:v>2.6238500377541385E-2</c:v>
                </c:pt>
                <c:pt idx="63" formatCode="0.00%">
                  <c:v>2.6410304687304209E-2</c:v>
                </c:pt>
                <c:pt idx="64" formatCode="0.00%">
                  <c:v>2.776251439880717E-2</c:v>
                </c:pt>
                <c:pt idx="65" formatCode="0.00%">
                  <c:v>2.7951814944024655E-2</c:v>
                </c:pt>
                <c:pt idx="66" formatCode="0.00%">
                  <c:v>2.7009918020263202E-2</c:v>
                </c:pt>
                <c:pt idx="67" formatCode="0.00%">
                  <c:v>2.9940526810251611E-2</c:v>
                </c:pt>
                <c:pt idx="68" formatCode="0.00%">
                  <c:v>2.9285947601757401E-2</c:v>
                </c:pt>
                <c:pt idx="69" formatCode="0.00%">
                  <c:v>3.2474789688665573E-2</c:v>
                </c:pt>
                <c:pt idx="70" formatCode="0.00%">
                  <c:v>3.174959300353597E-2</c:v>
                </c:pt>
                <c:pt idx="71" formatCode="0.00%">
                  <c:v>3.4485288450562868E-2</c:v>
                </c:pt>
                <c:pt idx="72" formatCode="0.00%">
                  <c:v>3.269521004592868E-2</c:v>
                </c:pt>
                <c:pt idx="73" formatCode="0.00%">
                  <c:v>3.7541720589763461E-2</c:v>
                </c:pt>
                <c:pt idx="74" formatCode="0.00%">
                  <c:v>4.0408042930058508E-2</c:v>
                </c:pt>
                <c:pt idx="75" formatCode="0.00%">
                  <c:v>3.9166093501686206E-2</c:v>
                </c:pt>
                <c:pt idx="76" formatCode="0.00%">
                  <c:v>3.7210657967480576E-2</c:v>
                </c:pt>
                <c:pt idx="77" formatCode="0.00%">
                  <c:v>3.717270766508185E-2</c:v>
                </c:pt>
                <c:pt idx="78" formatCode="0.00%">
                  <c:v>3.5853165943772303E-2</c:v>
                </c:pt>
                <c:pt idx="79" formatCode="0.00%">
                  <c:v>3.4341576403468577E-2</c:v>
                </c:pt>
                <c:pt idx="80" formatCode="0.00%">
                  <c:v>3.2795295669457158E-2</c:v>
                </c:pt>
                <c:pt idx="81" formatCode="0.00%">
                  <c:v>2.842492295189647E-2</c:v>
                </c:pt>
                <c:pt idx="82" formatCode="0.00%">
                  <c:v>2.7928615017938307E-2</c:v>
                </c:pt>
                <c:pt idx="83" formatCode="0.00%">
                  <c:v>2.3780372527170135E-2</c:v>
                </c:pt>
                <c:pt idx="84" formatCode="0.00%">
                  <c:v>2.4399261364932201E-2</c:v>
                </c:pt>
                <c:pt idx="85" formatCode="0.00%">
                  <c:v>2.4010899274161335E-2</c:v>
                </c:pt>
                <c:pt idx="86" formatCode="0.00%">
                  <c:v>2.1506150494507881E-2</c:v>
                </c:pt>
                <c:pt idx="87" formatCode="0.00%">
                  <c:v>2.3276705298345579E-2</c:v>
                </c:pt>
                <c:pt idx="88" formatCode="0.00%">
                  <c:v>2.4286447718332993E-2</c:v>
                </c:pt>
                <c:pt idx="89" formatCode="0.00%">
                  <c:v>2.7277018278975107E-2</c:v>
                </c:pt>
                <c:pt idx="90" formatCode="0.00%">
                  <c:v>2.8214296984313103E-2</c:v>
                </c:pt>
                <c:pt idx="91" formatCode="0.00%">
                  <c:v>2.7708483715808363E-2</c:v>
                </c:pt>
                <c:pt idx="92" formatCode="0.00%">
                  <c:v>3.0730534967368217E-2</c:v>
                </c:pt>
                <c:pt idx="93" formatCode="0.00%">
                  <c:v>3.1534134038212036E-2</c:v>
                </c:pt>
                <c:pt idx="94" formatCode="0.00%">
                  <c:v>3.0835335069523961E-2</c:v>
                </c:pt>
                <c:pt idx="95" formatCode="0.00%">
                  <c:v>3.4829044383550611E-2</c:v>
                </c:pt>
                <c:pt idx="96" formatCode="0.00%">
                  <c:v>3.7092910851078242E-2</c:v>
                </c:pt>
                <c:pt idx="97" formatCode="0.00%">
                  <c:v>3.6290141342199433E-2</c:v>
                </c:pt>
                <c:pt idx="98" formatCode="0.00%">
                  <c:v>4.1017457824892523E-2</c:v>
                </c:pt>
                <c:pt idx="99" formatCode="0.00%">
                  <c:v>5.1237355755304193E-2</c:v>
                </c:pt>
                <c:pt idx="100" formatCode="0.00%">
                  <c:v>5.6877568075199281E-2</c:v>
                </c:pt>
                <c:pt idx="101" formatCode="0.00%">
                  <c:v>6.6502491949818832E-2</c:v>
                </c:pt>
                <c:pt idx="102" formatCode="0.00%">
                  <c:v>8.3257738215254284E-2</c:v>
                </c:pt>
                <c:pt idx="103" formatCode="0.00%">
                  <c:v>9.8636022714549187E-2</c:v>
                </c:pt>
                <c:pt idx="104" formatCode="0.00%">
                  <c:v>0.11573209594451772</c:v>
                </c:pt>
                <c:pt idx="105" formatCode="0.00%">
                  <c:v>0.1318359051135386</c:v>
                </c:pt>
                <c:pt idx="106" formatCode="0.00%">
                  <c:v>0.14190813093029275</c:v>
                </c:pt>
                <c:pt idx="107" formatCode="0.00%">
                  <c:v>0.14315302933668594</c:v>
                </c:pt>
                <c:pt idx="108" formatCode="0.00%">
                  <c:v>0.14734013101545274</c:v>
                </c:pt>
                <c:pt idx="109" formatCode="0.00%">
                  <c:v>0.14596602890775867</c:v>
                </c:pt>
                <c:pt idx="110" formatCode="0.00%">
                  <c:v>0.14316079230902778</c:v>
                </c:pt>
                <c:pt idx="111" formatCode="0.00%">
                  <c:v>0.1338105651648871</c:v>
                </c:pt>
                <c:pt idx="112" formatCode="0.00%">
                  <c:v>0.12970958718801917</c:v>
                </c:pt>
                <c:pt idx="113" formatCode="0.00%">
                  <c:v>0.12345476001433653</c:v>
                </c:pt>
                <c:pt idx="114" formatCode="0.00%">
                  <c:v>0.11029010728274957</c:v>
                </c:pt>
                <c:pt idx="115" formatCode="0.00%">
                  <c:v>9.9497631688826305E-2</c:v>
                </c:pt>
                <c:pt idx="116" formatCode="0.00%">
                  <c:v>8.4931492308757073E-2</c:v>
                </c:pt>
                <c:pt idx="117" formatCode="0.00%">
                  <c:v>6.5697548236862136E-2</c:v>
                </c:pt>
                <c:pt idx="118" formatCode="0.00%">
                  <c:v>5.7834966851366798E-2</c:v>
                </c:pt>
                <c:pt idx="119" formatCode="0.00%">
                  <c:v>4.9858524084836042E-2</c:v>
                </c:pt>
                <c:pt idx="120" formatCode="0.00%">
                  <c:v>3.8507540961139397E-2</c:v>
                </c:pt>
                <c:pt idx="121" formatCode="0.00%">
                  <c:v>3.6788937273699585E-2</c:v>
                </c:pt>
                <c:pt idx="122" formatCode="0.00%">
                  <c:v>3.4618695732033133E-2</c:v>
                </c:pt>
                <c:pt idx="123" formatCode="0.00%">
                  <c:v>3.2005890653591385E-2</c:v>
                </c:pt>
                <c:pt idx="124" formatCode="0.00%">
                  <c:v>2.9851234765965406E-2</c:v>
                </c:pt>
                <c:pt idx="125" formatCode="0.00%">
                  <c:v>2.6129271333196313E-2</c:v>
                </c:pt>
                <c:pt idx="126" formatCode="0.00%">
                  <c:v>2.4413572699117148E-2</c:v>
                </c:pt>
                <c:pt idx="127" formatCode="0.00%">
                  <c:v>2.1437852317544803E-2</c:v>
                </c:pt>
                <c:pt idx="128" formatCode="0.00%">
                  <c:v>1.9408432261356023E-2</c:v>
                </c:pt>
                <c:pt idx="129" formatCode="0.00%">
                  <c:v>1.5799585107882375E-2</c:v>
                </c:pt>
                <c:pt idx="130" formatCode="0.00%">
                  <c:v>1.4402698982707074E-2</c:v>
                </c:pt>
                <c:pt idx="131" formatCode="0.00%">
                  <c:v>1.0405113891162943E-2</c:v>
                </c:pt>
                <c:pt idx="132" formatCode="0.00%">
                  <c:v>1.0415730880565244E-2</c:v>
                </c:pt>
                <c:pt idx="133" formatCode="0.00%">
                  <c:v>1.111333710311968E-2</c:v>
                </c:pt>
                <c:pt idx="134" formatCode="0.00%">
                  <c:v>1.2734563798097898E-2</c:v>
                </c:pt>
                <c:pt idx="135" formatCode="0.00%">
                  <c:v>1.3954870300196265E-2</c:v>
                </c:pt>
                <c:pt idx="136" formatCode="0.00%">
                  <c:v>1.4599762440838826E-2</c:v>
                </c:pt>
                <c:pt idx="137" formatCode="0.00%">
                  <c:v>1.4871631128798968E-2</c:v>
                </c:pt>
                <c:pt idx="138" formatCode="0.00%">
                  <c:v>1.5974654197279836E-2</c:v>
                </c:pt>
                <c:pt idx="139" formatCode="0.00%">
                  <c:v>1.4879873069346239E-2</c:v>
                </c:pt>
                <c:pt idx="140" formatCode="0.00%">
                  <c:v>1.4423794094182041E-2</c:v>
                </c:pt>
                <c:pt idx="141" formatCode="0.00%">
                  <c:v>1.6895054057724068E-2</c:v>
                </c:pt>
                <c:pt idx="142" formatCode="0.00%">
                  <c:v>1.6897352053538484E-2</c:v>
                </c:pt>
                <c:pt idx="143" formatCode="0.00%">
                  <c:v>1.7027166470522714E-2</c:v>
                </c:pt>
                <c:pt idx="144" formatCode="0.00%">
                  <c:v>1.9278512486575305E-2</c:v>
                </c:pt>
                <c:pt idx="145" formatCode="0.00%">
                  <c:v>1.9379696116921252E-2</c:v>
                </c:pt>
                <c:pt idx="146" formatCode="0.00%">
                  <c:v>1.9387970900451523E-2</c:v>
                </c:pt>
                <c:pt idx="147" formatCode="0.00%">
                  <c:v>2.0224766739853406E-2</c:v>
                </c:pt>
                <c:pt idx="148" formatCode="0.00%">
                  <c:v>2.2324308235898704E-2</c:v>
                </c:pt>
                <c:pt idx="149" formatCode="0.00%">
                  <c:v>2.3321691157671021E-2</c:v>
                </c:pt>
                <c:pt idx="150" formatCode="0.00%">
                  <c:v>2.2801568019028107E-2</c:v>
                </c:pt>
                <c:pt idx="151" formatCode="0.00%">
                  <c:v>2.1946939337959992E-2</c:v>
                </c:pt>
                <c:pt idx="152" formatCode="0.00%">
                  <c:v>2.3192728165256526E-2</c:v>
                </c:pt>
                <c:pt idx="153" formatCode="0.00%">
                  <c:v>2.3433301171981946E-2</c:v>
                </c:pt>
                <c:pt idx="154" formatCode="0.00%">
                  <c:v>2.4979973312645565E-2</c:v>
                </c:pt>
                <c:pt idx="155" formatCode="0.00%">
                  <c:v>2.3737916140201154E-2</c:v>
                </c:pt>
                <c:pt idx="156" formatCode="0.00%">
                  <c:v>2.3628658850437079E-2</c:v>
                </c:pt>
                <c:pt idx="157" formatCode="0.00%">
                  <c:v>2.5346190228185073E-2</c:v>
                </c:pt>
                <c:pt idx="158" formatCode="0.00%">
                  <c:v>2.6287530337517961E-2</c:v>
                </c:pt>
                <c:pt idx="159" formatCode="0.00%">
                  <c:v>2.6803583948217691E-2</c:v>
                </c:pt>
                <c:pt idx="160" formatCode="0.00%">
                  <c:v>2.4361091990082295E-2</c:v>
                </c:pt>
                <c:pt idx="161" formatCode="0.00%">
                  <c:v>2.3710056554199221E-2</c:v>
                </c:pt>
                <c:pt idx="162" formatCode="0.00%">
                  <c:v>2.7388579422175097E-2</c:v>
                </c:pt>
                <c:pt idx="163" formatCode="0.00%">
                  <c:v>2.7537816041713903E-2</c:v>
                </c:pt>
                <c:pt idx="164" formatCode="0.00%">
                  <c:v>2.8610083082184157E-2</c:v>
                </c:pt>
                <c:pt idx="165" formatCode="0.00%">
                  <c:v>3.1486057006819834E-2</c:v>
                </c:pt>
                <c:pt idx="166" formatCode="0.00%">
                  <c:v>2.8294655495820109E-2</c:v>
                </c:pt>
                <c:pt idx="167" formatCode="0.00%">
                  <c:v>2.9830824975458081E-2</c:v>
                </c:pt>
                <c:pt idx="168" formatCode="0.00%">
                  <c:v>3.1313649332058158E-2</c:v>
                </c:pt>
                <c:pt idx="169" formatCode="0.00%">
                  <c:v>2.9931514829709793E-2</c:v>
                </c:pt>
                <c:pt idx="170" formatCode="0.00%">
                  <c:v>2.996865396671633E-2</c:v>
                </c:pt>
                <c:pt idx="171" formatCode="0.00%">
                  <c:v>2.8211770907328626E-2</c:v>
                </c:pt>
                <c:pt idx="172" formatCode="0.00%">
                  <c:v>3.4171216723522968E-2</c:v>
                </c:pt>
                <c:pt idx="173" formatCode="0.00%">
                  <c:v>4.19218281014484E-2</c:v>
                </c:pt>
                <c:pt idx="174" formatCode="0.00%">
                  <c:v>4.3245719486137757E-2</c:v>
                </c:pt>
                <c:pt idx="175" formatCode="0.00%">
                  <c:v>4.9558709712696603E-2</c:v>
                </c:pt>
                <c:pt idx="176" formatCode="0.00%">
                  <c:v>5.2546441059304172E-2</c:v>
                </c:pt>
                <c:pt idx="177" formatCode="0.00%">
                  <c:v>5.4831209410596826E-2</c:v>
                </c:pt>
                <c:pt idx="178" formatCode="0.00%">
                  <c:v>5.9865703186847918E-2</c:v>
                </c:pt>
                <c:pt idx="179" formatCode="0.00%">
                  <c:v>5.9986778920056327E-2</c:v>
                </c:pt>
                <c:pt idx="180" formatCode="0.00%">
                  <c:v>5.8544301393241183E-2</c:v>
                </c:pt>
                <c:pt idx="181" formatCode="0.00%">
                  <c:v>6.4140412383520529E-2</c:v>
                </c:pt>
                <c:pt idx="182" formatCode="0.00%">
                  <c:v>6.2810327557989654E-2</c:v>
                </c:pt>
                <c:pt idx="183" formatCode="0.00%">
                  <c:v>6.5140490167662324E-2</c:v>
                </c:pt>
                <c:pt idx="184" formatCode="0.00%">
                  <c:v>6.204133103342202E-2</c:v>
                </c:pt>
                <c:pt idx="185" formatCode="0.00%">
                  <c:v>6.4570964468174896E-2</c:v>
                </c:pt>
                <c:pt idx="186" formatCode="0.00%">
                  <c:v>6.7315624111642824E-2</c:v>
                </c:pt>
                <c:pt idx="187" formatCode="0.00%">
                  <c:v>6.5520687216048756E-2</c:v>
                </c:pt>
                <c:pt idx="188" formatCode="0.00%">
                  <c:v>6.2225079610466638E-2</c:v>
                </c:pt>
                <c:pt idx="189" formatCode="0.00%">
                  <c:v>6.6088605831851277E-2</c:v>
                </c:pt>
                <c:pt idx="190" formatCode="0.00%">
                  <c:v>6.3411837196574172E-2</c:v>
                </c:pt>
                <c:pt idx="191" formatCode="0.00%">
                  <c:v>7.4735686534604939E-2</c:v>
                </c:pt>
                <c:pt idx="192" formatCode="0.00%">
                  <c:v>8.0260244206973086E-2</c:v>
                </c:pt>
                <c:pt idx="193" formatCode="0.00%">
                  <c:v>8.3796400913396574E-2</c:v>
                </c:pt>
                <c:pt idx="194" formatCode="0.00%">
                  <c:v>8.9092560725575809E-2</c:v>
                </c:pt>
                <c:pt idx="195" formatCode="0.00%">
                  <c:v>9.3448417988570065E-2</c:v>
                </c:pt>
                <c:pt idx="196" formatCode="0.00%">
                  <c:v>9.6979404792720048E-2</c:v>
                </c:pt>
                <c:pt idx="197" formatCode="0.00%">
                  <c:v>9.9465869410065633E-2</c:v>
                </c:pt>
                <c:pt idx="198" formatCode="0.00%">
                  <c:v>0.102196164750461</c:v>
                </c:pt>
                <c:pt idx="199" formatCode="0.00%">
                  <c:v>0.10422233412815984</c:v>
                </c:pt>
                <c:pt idx="200" formatCode="0.00%">
                  <c:v>0.10898172512203541</c:v>
                </c:pt>
                <c:pt idx="201" formatCode="0.00%">
                  <c:v>0.1071956753584189</c:v>
                </c:pt>
                <c:pt idx="202" formatCode="0.00%">
                  <c:v>0.1112668277924258</c:v>
                </c:pt>
                <c:pt idx="203" formatCode="0.00%">
                  <c:v>0.10713478579483848</c:v>
                </c:pt>
                <c:pt idx="204" formatCode="0.00%">
                  <c:v>0.10376905768780209</c:v>
                </c:pt>
                <c:pt idx="205" formatCode="0.00%">
                  <c:v>0.1044599968708112</c:v>
                </c:pt>
                <c:pt idx="206" formatCode="0.00%">
                  <c:v>9.9209118921225525E-2</c:v>
                </c:pt>
                <c:pt idx="207" formatCode="0.00%">
                  <c:v>9.4739614692951002E-2</c:v>
                </c:pt>
                <c:pt idx="208" formatCode="0.00%">
                  <c:v>8.8896574677453266E-2</c:v>
                </c:pt>
                <c:pt idx="209" formatCode="0.00%">
                  <c:v>8.4621993271166374E-2</c:v>
                </c:pt>
                <c:pt idx="210" formatCode="0.00%">
                  <c:v>8.3722935732857273E-2</c:v>
                </c:pt>
                <c:pt idx="211" formatCode="0.00%">
                  <c:v>8.0011376708040371E-2</c:v>
                </c:pt>
                <c:pt idx="212" formatCode="0.00%">
                  <c:v>7.8737210545825831E-2</c:v>
                </c:pt>
                <c:pt idx="213" formatCode="0.00%">
                  <c:v>8.0572928271235633E-2</c:v>
                </c:pt>
                <c:pt idx="214" formatCode="0.00%">
                  <c:v>7.822312453759428E-2</c:v>
                </c:pt>
                <c:pt idx="215" formatCode="0.00%">
                  <c:v>7.4863347675018455E-2</c:v>
                </c:pt>
                <c:pt idx="216" formatCode="0.00%">
                  <c:v>7.1557986751056846E-2</c:v>
                </c:pt>
                <c:pt idx="217" formatCode="0.00%">
                  <c:v>6.3617500340206745E-2</c:v>
                </c:pt>
                <c:pt idx="218" formatCode="0.00%">
                  <c:v>6.7799557017924506E-2</c:v>
                </c:pt>
                <c:pt idx="219" formatCode="0.00%">
                  <c:v>6.5776862566561789E-2</c:v>
                </c:pt>
                <c:pt idx="220" formatCode="0.00%">
                  <c:v>6.3993564775988276E-2</c:v>
                </c:pt>
                <c:pt idx="221" formatCode="0.00%">
                  <c:v>6.6492444485434676E-2</c:v>
                </c:pt>
                <c:pt idx="222" formatCode="0.00%">
                  <c:v>6.2599046395381941E-2</c:v>
                </c:pt>
                <c:pt idx="223" formatCode="0.00%">
                  <c:v>6.4942388192878675E-2</c:v>
                </c:pt>
                <c:pt idx="224" formatCode="0.00%">
                  <c:v>6.2779991836625415E-2</c:v>
                </c:pt>
                <c:pt idx="225" formatCode="0.00%">
                  <c:v>5.7799895417764313E-2</c:v>
                </c:pt>
                <c:pt idx="226" formatCode="0.00%">
                  <c:v>5.8498272412107477E-2</c:v>
                </c:pt>
                <c:pt idx="227" formatCode="0.00%">
                  <c:v>5.6128270305118577E-2</c:v>
                </c:pt>
                <c:pt idx="228" formatCode="0.00%">
                  <c:v>5.7519696466052705E-2</c:v>
                </c:pt>
                <c:pt idx="229" formatCode="0.00%">
                  <c:v>5.798261391828563E-2</c:v>
                </c:pt>
                <c:pt idx="230" formatCode="0.00%">
                  <c:v>5.4832612491843014E-2</c:v>
                </c:pt>
                <c:pt idx="231" formatCode="0.00%">
                  <c:v>5.2814581871867383E-2</c:v>
                </c:pt>
                <c:pt idx="232" formatCode="0.00%">
                  <c:v>5.1126734168576937E-2</c:v>
                </c:pt>
                <c:pt idx="233" formatCode="0.00%">
                  <c:v>4.7689242535572052E-2</c:v>
                </c:pt>
                <c:pt idx="234" formatCode="0.00%">
                  <c:v>4.6451697478417597E-2</c:v>
                </c:pt>
                <c:pt idx="235" formatCode="0.00%">
                  <c:v>3.8653014465877544E-2</c:v>
                </c:pt>
                <c:pt idx="236" formatCode="0.00%">
                  <c:v>3.5630172882427757E-2</c:v>
                </c:pt>
                <c:pt idx="237" formatCode="0.00%">
                  <c:v>3.4530794380437158E-2</c:v>
                </c:pt>
                <c:pt idx="238" formatCode="0.00%">
                  <c:v>3.462927247605585E-2</c:v>
                </c:pt>
                <c:pt idx="239" formatCode="0.00%">
                  <c:v>2.12E-2</c:v>
                </c:pt>
                <c:pt idx="240" formatCode="0.00%">
                  <c:v>2.4199999999999999E-2</c:v>
                </c:pt>
                <c:pt idx="241" formatCode="0.00%">
                  <c:v>2.23E-2</c:v>
                </c:pt>
                <c:pt idx="242" formatCode="0.00%">
                  <c:v>2.1600000000000001E-2</c:v>
                </c:pt>
                <c:pt idx="243" formatCode="0.00%">
                  <c:v>2.1899999999999999E-2</c:v>
                </c:pt>
                <c:pt idx="244" formatCode="0.00%">
                  <c:v>2.1000000000000001E-2</c:v>
                </c:pt>
                <c:pt idx="245" formatCode="0.00%">
                  <c:v>1.7999999999999999E-2</c:v>
                </c:pt>
                <c:pt idx="246" formatCode="0.00%">
                  <c:v>1.9099999999999999E-2</c:v>
                </c:pt>
                <c:pt idx="247" formatCode="0.00%">
                  <c:v>1.5100000000000001E-2</c:v>
                </c:pt>
                <c:pt idx="248" formatCode="0.00%">
                  <c:v>1.6400000000000001E-2</c:v>
                </c:pt>
                <c:pt idx="249" formatCode="0.00%">
                  <c:v>1.67E-2</c:v>
                </c:pt>
                <c:pt idx="250" formatCode="0.00%">
                  <c:v>2.0299999999999999E-2</c:v>
                </c:pt>
                <c:pt idx="251" formatCode="0.00%">
                  <c:v>2.1700000000000001E-2</c:v>
                </c:pt>
              </c:numCache>
            </c:numRef>
          </c:val>
          <c:smooth val="0"/>
        </c:ser>
        <c:ser>
          <c:idx val="3"/>
          <c:order val="3"/>
          <c:tx>
            <c:strRef>
              <c:f>Sheet1!$E$1</c:f>
              <c:strCache>
                <c:ptCount val="1"/>
                <c:pt idx="0">
                  <c:v>US baseline forecast</c:v>
                </c:pt>
              </c:strCache>
            </c:strRef>
          </c:tx>
          <c:spPr>
            <a:ln w="38100">
              <a:solidFill>
                <a:schemeClr val="accent2"/>
              </a:solidFill>
              <a:prstDash val="sysDot"/>
            </a:ln>
          </c:spPr>
          <c:marker>
            <c:symbol val="none"/>
          </c:marker>
          <c:cat>
            <c:numRef>
              <c:f>Sheet1!$A$3:$A$267</c:f>
              <c:numCache>
                <c:formatCode>m/d/yyyy</c:formatCode>
                <c:ptCount val="265"/>
                <c:pt idx="0">
                  <c:v>43434</c:v>
                </c:pt>
                <c:pt idx="1">
                  <c:v>43404</c:v>
                </c:pt>
                <c:pt idx="2">
                  <c:v>43373</c:v>
                </c:pt>
                <c:pt idx="3">
                  <c:v>43343</c:v>
                </c:pt>
                <c:pt idx="4">
                  <c:v>43312</c:v>
                </c:pt>
                <c:pt idx="5">
                  <c:v>43281</c:v>
                </c:pt>
                <c:pt idx="6">
                  <c:v>43251</c:v>
                </c:pt>
                <c:pt idx="7">
                  <c:v>43220</c:v>
                </c:pt>
                <c:pt idx="8">
                  <c:v>43190</c:v>
                </c:pt>
                <c:pt idx="9">
                  <c:v>43159</c:v>
                </c:pt>
                <c:pt idx="10">
                  <c:v>43131</c:v>
                </c:pt>
                <c:pt idx="11">
                  <c:v>43100</c:v>
                </c:pt>
                <c:pt idx="12">
                  <c:v>43069</c:v>
                </c:pt>
                <c:pt idx="13">
                  <c:v>43039</c:v>
                </c:pt>
                <c:pt idx="14">
                  <c:v>43008</c:v>
                </c:pt>
                <c:pt idx="15">
                  <c:v>42978</c:v>
                </c:pt>
                <c:pt idx="16">
                  <c:v>42947</c:v>
                </c:pt>
                <c:pt idx="17">
                  <c:v>42916</c:v>
                </c:pt>
                <c:pt idx="18">
                  <c:v>42886</c:v>
                </c:pt>
                <c:pt idx="19">
                  <c:v>42855</c:v>
                </c:pt>
                <c:pt idx="20">
                  <c:v>42825</c:v>
                </c:pt>
                <c:pt idx="21">
                  <c:v>42794</c:v>
                </c:pt>
                <c:pt idx="22">
                  <c:v>42766</c:v>
                </c:pt>
                <c:pt idx="23">
                  <c:v>42735</c:v>
                </c:pt>
                <c:pt idx="24">
                  <c:v>42704</c:v>
                </c:pt>
                <c:pt idx="25">
                  <c:v>42674</c:v>
                </c:pt>
                <c:pt idx="26">
                  <c:v>42643</c:v>
                </c:pt>
                <c:pt idx="27">
                  <c:v>42613</c:v>
                </c:pt>
                <c:pt idx="28">
                  <c:v>42582</c:v>
                </c:pt>
                <c:pt idx="29">
                  <c:v>42551</c:v>
                </c:pt>
                <c:pt idx="30">
                  <c:v>42521</c:v>
                </c:pt>
                <c:pt idx="31">
                  <c:v>42490</c:v>
                </c:pt>
                <c:pt idx="32">
                  <c:v>42460</c:v>
                </c:pt>
                <c:pt idx="33">
                  <c:v>42429</c:v>
                </c:pt>
                <c:pt idx="34">
                  <c:v>42400</c:v>
                </c:pt>
                <c:pt idx="35">
                  <c:v>42369</c:v>
                </c:pt>
                <c:pt idx="36">
                  <c:v>42338</c:v>
                </c:pt>
                <c:pt idx="37">
                  <c:v>42308</c:v>
                </c:pt>
                <c:pt idx="38">
                  <c:v>42277</c:v>
                </c:pt>
                <c:pt idx="39">
                  <c:v>42247</c:v>
                </c:pt>
                <c:pt idx="40">
                  <c:v>42216</c:v>
                </c:pt>
                <c:pt idx="41">
                  <c:v>42185</c:v>
                </c:pt>
                <c:pt idx="42">
                  <c:v>42155</c:v>
                </c:pt>
                <c:pt idx="43">
                  <c:v>42124</c:v>
                </c:pt>
                <c:pt idx="44">
                  <c:v>42094</c:v>
                </c:pt>
                <c:pt idx="45">
                  <c:v>42063</c:v>
                </c:pt>
                <c:pt idx="46">
                  <c:v>42035</c:v>
                </c:pt>
                <c:pt idx="47">
                  <c:v>42004</c:v>
                </c:pt>
                <c:pt idx="48">
                  <c:v>41973</c:v>
                </c:pt>
                <c:pt idx="49">
                  <c:v>41943</c:v>
                </c:pt>
                <c:pt idx="50">
                  <c:v>41912</c:v>
                </c:pt>
                <c:pt idx="51">
                  <c:v>41882</c:v>
                </c:pt>
                <c:pt idx="52">
                  <c:v>41851</c:v>
                </c:pt>
                <c:pt idx="53">
                  <c:v>41820</c:v>
                </c:pt>
                <c:pt idx="54">
                  <c:v>41790</c:v>
                </c:pt>
                <c:pt idx="55">
                  <c:v>41759</c:v>
                </c:pt>
                <c:pt idx="56">
                  <c:v>41729</c:v>
                </c:pt>
                <c:pt idx="57">
                  <c:v>41698</c:v>
                </c:pt>
                <c:pt idx="58">
                  <c:v>41670</c:v>
                </c:pt>
                <c:pt idx="59">
                  <c:v>41639</c:v>
                </c:pt>
                <c:pt idx="60">
                  <c:v>41608</c:v>
                </c:pt>
                <c:pt idx="61">
                  <c:v>41578</c:v>
                </c:pt>
                <c:pt idx="62">
                  <c:v>41547</c:v>
                </c:pt>
                <c:pt idx="63">
                  <c:v>41517</c:v>
                </c:pt>
                <c:pt idx="64">
                  <c:v>41486</c:v>
                </c:pt>
                <c:pt idx="65">
                  <c:v>41455</c:v>
                </c:pt>
                <c:pt idx="66">
                  <c:v>41425</c:v>
                </c:pt>
                <c:pt idx="67">
                  <c:v>41394</c:v>
                </c:pt>
                <c:pt idx="68">
                  <c:v>41364</c:v>
                </c:pt>
                <c:pt idx="69">
                  <c:v>41333</c:v>
                </c:pt>
                <c:pt idx="70">
                  <c:v>41305</c:v>
                </c:pt>
                <c:pt idx="71">
                  <c:v>41274</c:v>
                </c:pt>
                <c:pt idx="72">
                  <c:v>41243</c:v>
                </c:pt>
                <c:pt idx="73">
                  <c:v>41213</c:v>
                </c:pt>
                <c:pt idx="74">
                  <c:v>41182</c:v>
                </c:pt>
                <c:pt idx="75">
                  <c:v>41152</c:v>
                </c:pt>
                <c:pt idx="76">
                  <c:v>41121</c:v>
                </c:pt>
                <c:pt idx="77">
                  <c:v>41090</c:v>
                </c:pt>
                <c:pt idx="78">
                  <c:v>41060</c:v>
                </c:pt>
                <c:pt idx="79">
                  <c:v>41029</c:v>
                </c:pt>
                <c:pt idx="80">
                  <c:v>40999</c:v>
                </c:pt>
                <c:pt idx="81">
                  <c:v>40968</c:v>
                </c:pt>
                <c:pt idx="82">
                  <c:v>40939</c:v>
                </c:pt>
                <c:pt idx="83">
                  <c:v>40908</c:v>
                </c:pt>
                <c:pt idx="84">
                  <c:v>40877</c:v>
                </c:pt>
                <c:pt idx="85">
                  <c:v>40847</c:v>
                </c:pt>
                <c:pt idx="86">
                  <c:v>40816</c:v>
                </c:pt>
                <c:pt idx="87">
                  <c:v>40786</c:v>
                </c:pt>
                <c:pt idx="88">
                  <c:v>40755</c:v>
                </c:pt>
                <c:pt idx="89">
                  <c:v>40724</c:v>
                </c:pt>
                <c:pt idx="90">
                  <c:v>40694</c:v>
                </c:pt>
                <c:pt idx="91">
                  <c:v>40663</c:v>
                </c:pt>
                <c:pt idx="92">
                  <c:v>40633</c:v>
                </c:pt>
                <c:pt idx="93">
                  <c:v>40602</c:v>
                </c:pt>
                <c:pt idx="94">
                  <c:v>40574</c:v>
                </c:pt>
                <c:pt idx="95">
                  <c:v>40543</c:v>
                </c:pt>
                <c:pt idx="96">
                  <c:v>40512</c:v>
                </c:pt>
                <c:pt idx="97">
                  <c:v>40482</c:v>
                </c:pt>
                <c:pt idx="98">
                  <c:v>40451</c:v>
                </c:pt>
                <c:pt idx="99">
                  <c:v>40421</c:v>
                </c:pt>
                <c:pt idx="100">
                  <c:v>40390</c:v>
                </c:pt>
                <c:pt idx="101">
                  <c:v>40359</c:v>
                </c:pt>
                <c:pt idx="102">
                  <c:v>40329</c:v>
                </c:pt>
                <c:pt idx="103">
                  <c:v>40298</c:v>
                </c:pt>
                <c:pt idx="104">
                  <c:v>40268</c:v>
                </c:pt>
                <c:pt idx="105">
                  <c:v>40237</c:v>
                </c:pt>
                <c:pt idx="106">
                  <c:v>40209</c:v>
                </c:pt>
                <c:pt idx="107">
                  <c:v>40178</c:v>
                </c:pt>
                <c:pt idx="108">
                  <c:v>40147</c:v>
                </c:pt>
                <c:pt idx="109">
                  <c:v>40117</c:v>
                </c:pt>
                <c:pt idx="110">
                  <c:v>40086</c:v>
                </c:pt>
                <c:pt idx="111">
                  <c:v>40056</c:v>
                </c:pt>
                <c:pt idx="112">
                  <c:v>40025</c:v>
                </c:pt>
                <c:pt idx="113">
                  <c:v>39994</c:v>
                </c:pt>
                <c:pt idx="114">
                  <c:v>39964</c:v>
                </c:pt>
                <c:pt idx="115">
                  <c:v>39933</c:v>
                </c:pt>
                <c:pt idx="116">
                  <c:v>39903</c:v>
                </c:pt>
                <c:pt idx="117">
                  <c:v>39872</c:v>
                </c:pt>
                <c:pt idx="118">
                  <c:v>39844</c:v>
                </c:pt>
                <c:pt idx="119">
                  <c:v>39813</c:v>
                </c:pt>
                <c:pt idx="120">
                  <c:v>39782</c:v>
                </c:pt>
                <c:pt idx="121">
                  <c:v>39752</c:v>
                </c:pt>
                <c:pt idx="122">
                  <c:v>39721</c:v>
                </c:pt>
                <c:pt idx="123">
                  <c:v>39691</c:v>
                </c:pt>
                <c:pt idx="124">
                  <c:v>39660</c:v>
                </c:pt>
                <c:pt idx="125">
                  <c:v>39629</c:v>
                </c:pt>
                <c:pt idx="126">
                  <c:v>39599</c:v>
                </c:pt>
                <c:pt idx="127">
                  <c:v>39568</c:v>
                </c:pt>
                <c:pt idx="128">
                  <c:v>39538</c:v>
                </c:pt>
                <c:pt idx="129">
                  <c:v>39507</c:v>
                </c:pt>
                <c:pt idx="130">
                  <c:v>39478</c:v>
                </c:pt>
                <c:pt idx="131">
                  <c:v>39447</c:v>
                </c:pt>
                <c:pt idx="132">
                  <c:v>39416</c:v>
                </c:pt>
                <c:pt idx="133">
                  <c:v>39386</c:v>
                </c:pt>
                <c:pt idx="134">
                  <c:v>39355</c:v>
                </c:pt>
                <c:pt idx="135">
                  <c:v>39325</c:v>
                </c:pt>
                <c:pt idx="136">
                  <c:v>39294</c:v>
                </c:pt>
                <c:pt idx="137">
                  <c:v>39263</c:v>
                </c:pt>
                <c:pt idx="138">
                  <c:v>39233</c:v>
                </c:pt>
                <c:pt idx="139">
                  <c:v>39202</c:v>
                </c:pt>
                <c:pt idx="140">
                  <c:v>39172</c:v>
                </c:pt>
                <c:pt idx="141">
                  <c:v>39141</c:v>
                </c:pt>
                <c:pt idx="142">
                  <c:v>39113</c:v>
                </c:pt>
                <c:pt idx="143">
                  <c:v>39082</c:v>
                </c:pt>
                <c:pt idx="144">
                  <c:v>39051</c:v>
                </c:pt>
                <c:pt idx="145">
                  <c:v>39021</c:v>
                </c:pt>
                <c:pt idx="146">
                  <c:v>38990</c:v>
                </c:pt>
                <c:pt idx="147">
                  <c:v>38960</c:v>
                </c:pt>
                <c:pt idx="148">
                  <c:v>38929</c:v>
                </c:pt>
                <c:pt idx="149">
                  <c:v>38898</c:v>
                </c:pt>
                <c:pt idx="150">
                  <c:v>38868</c:v>
                </c:pt>
                <c:pt idx="151">
                  <c:v>38837</c:v>
                </c:pt>
                <c:pt idx="152">
                  <c:v>38807</c:v>
                </c:pt>
                <c:pt idx="153">
                  <c:v>38776</c:v>
                </c:pt>
                <c:pt idx="154">
                  <c:v>38748</c:v>
                </c:pt>
                <c:pt idx="155">
                  <c:v>38717</c:v>
                </c:pt>
                <c:pt idx="156">
                  <c:v>38686</c:v>
                </c:pt>
                <c:pt idx="157">
                  <c:v>38656</c:v>
                </c:pt>
                <c:pt idx="158">
                  <c:v>38625</c:v>
                </c:pt>
                <c:pt idx="159">
                  <c:v>38595</c:v>
                </c:pt>
                <c:pt idx="160">
                  <c:v>38564</c:v>
                </c:pt>
                <c:pt idx="161">
                  <c:v>38533</c:v>
                </c:pt>
                <c:pt idx="162">
                  <c:v>38503</c:v>
                </c:pt>
                <c:pt idx="163">
                  <c:v>38472</c:v>
                </c:pt>
                <c:pt idx="164">
                  <c:v>38442</c:v>
                </c:pt>
                <c:pt idx="165">
                  <c:v>38411</c:v>
                </c:pt>
                <c:pt idx="166">
                  <c:v>38383</c:v>
                </c:pt>
                <c:pt idx="167">
                  <c:v>38352</c:v>
                </c:pt>
                <c:pt idx="168">
                  <c:v>38321</c:v>
                </c:pt>
                <c:pt idx="169">
                  <c:v>38291</c:v>
                </c:pt>
                <c:pt idx="170">
                  <c:v>38260</c:v>
                </c:pt>
                <c:pt idx="171">
                  <c:v>38230</c:v>
                </c:pt>
                <c:pt idx="172">
                  <c:v>38199</c:v>
                </c:pt>
                <c:pt idx="173">
                  <c:v>38168</c:v>
                </c:pt>
                <c:pt idx="174">
                  <c:v>38138</c:v>
                </c:pt>
                <c:pt idx="175">
                  <c:v>38107</c:v>
                </c:pt>
                <c:pt idx="176">
                  <c:v>38077</c:v>
                </c:pt>
                <c:pt idx="177">
                  <c:v>38046</c:v>
                </c:pt>
                <c:pt idx="178">
                  <c:v>38017</c:v>
                </c:pt>
                <c:pt idx="179">
                  <c:v>37986</c:v>
                </c:pt>
                <c:pt idx="180">
                  <c:v>37955</c:v>
                </c:pt>
                <c:pt idx="181">
                  <c:v>37925</c:v>
                </c:pt>
                <c:pt idx="182">
                  <c:v>37894</c:v>
                </c:pt>
                <c:pt idx="183">
                  <c:v>37864</c:v>
                </c:pt>
                <c:pt idx="184">
                  <c:v>37833</c:v>
                </c:pt>
                <c:pt idx="185">
                  <c:v>37802</c:v>
                </c:pt>
                <c:pt idx="186">
                  <c:v>37772</c:v>
                </c:pt>
                <c:pt idx="187">
                  <c:v>37741</c:v>
                </c:pt>
                <c:pt idx="188">
                  <c:v>37711</c:v>
                </c:pt>
                <c:pt idx="189">
                  <c:v>37680</c:v>
                </c:pt>
                <c:pt idx="190">
                  <c:v>37652</c:v>
                </c:pt>
                <c:pt idx="191">
                  <c:v>37621</c:v>
                </c:pt>
                <c:pt idx="192">
                  <c:v>37590</c:v>
                </c:pt>
                <c:pt idx="193">
                  <c:v>37560</c:v>
                </c:pt>
                <c:pt idx="194">
                  <c:v>37529</c:v>
                </c:pt>
                <c:pt idx="195">
                  <c:v>37499</c:v>
                </c:pt>
                <c:pt idx="196">
                  <c:v>37468</c:v>
                </c:pt>
                <c:pt idx="197">
                  <c:v>37437</c:v>
                </c:pt>
                <c:pt idx="198">
                  <c:v>37407</c:v>
                </c:pt>
                <c:pt idx="199">
                  <c:v>37376</c:v>
                </c:pt>
                <c:pt idx="200">
                  <c:v>37346</c:v>
                </c:pt>
                <c:pt idx="201">
                  <c:v>37315</c:v>
                </c:pt>
                <c:pt idx="202">
                  <c:v>37287</c:v>
                </c:pt>
                <c:pt idx="203">
                  <c:v>37256</c:v>
                </c:pt>
                <c:pt idx="204">
                  <c:v>37225</c:v>
                </c:pt>
                <c:pt idx="205">
                  <c:v>37195</c:v>
                </c:pt>
                <c:pt idx="206">
                  <c:v>37164</c:v>
                </c:pt>
                <c:pt idx="207">
                  <c:v>37134</c:v>
                </c:pt>
                <c:pt idx="208">
                  <c:v>37103</c:v>
                </c:pt>
                <c:pt idx="209">
                  <c:v>37072</c:v>
                </c:pt>
                <c:pt idx="210">
                  <c:v>37042</c:v>
                </c:pt>
                <c:pt idx="211">
                  <c:v>37011</c:v>
                </c:pt>
                <c:pt idx="212">
                  <c:v>36981</c:v>
                </c:pt>
                <c:pt idx="213">
                  <c:v>36950</c:v>
                </c:pt>
                <c:pt idx="214">
                  <c:v>36922</c:v>
                </c:pt>
                <c:pt idx="215">
                  <c:v>36891</c:v>
                </c:pt>
                <c:pt idx="216">
                  <c:v>36860</c:v>
                </c:pt>
                <c:pt idx="217">
                  <c:v>36830</c:v>
                </c:pt>
                <c:pt idx="218">
                  <c:v>36799</c:v>
                </c:pt>
                <c:pt idx="219">
                  <c:v>36769</c:v>
                </c:pt>
                <c:pt idx="220">
                  <c:v>36738</c:v>
                </c:pt>
                <c:pt idx="221">
                  <c:v>36707</c:v>
                </c:pt>
                <c:pt idx="222">
                  <c:v>36677</c:v>
                </c:pt>
                <c:pt idx="223">
                  <c:v>36646</c:v>
                </c:pt>
                <c:pt idx="224">
                  <c:v>36616</c:v>
                </c:pt>
                <c:pt idx="225">
                  <c:v>36585</c:v>
                </c:pt>
                <c:pt idx="226">
                  <c:v>36556</c:v>
                </c:pt>
                <c:pt idx="227">
                  <c:v>36525</c:v>
                </c:pt>
                <c:pt idx="228">
                  <c:v>36494</c:v>
                </c:pt>
                <c:pt idx="229">
                  <c:v>36464</c:v>
                </c:pt>
                <c:pt idx="230">
                  <c:v>36433</c:v>
                </c:pt>
                <c:pt idx="231">
                  <c:v>36403</c:v>
                </c:pt>
                <c:pt idx="232">
                  <c:v>36372</c:v>
                </c:pt>
                <c:pt idx="233">
                  <c:v>36341</c:v>
                </c:pt>
                <c:pt idx="234">
                  <c:v>36311</c:v>
                </c:pt>
                <c:pt idx="235">
                  <c:v>36280</c:v>
                </c:pt>
                <c:pt idx="236">
                  <c:v>36250</c:v>
                </c:pt>
                <c:pt idx="237">
                  <c:v>36219</c:v>
                </c:pt>
                <c:pt idx="238">
                  <c:v>36191</c:v>
                </c:pt>
                <c:pt idx="239">
                  <c:v>35308</c:v>
                </c:pt>
                <c:pt idx="240">
                  <c:v>35277</c:v>
                </c:pt>
                <c:pt idx="241">
                  <c:v>35246</c:v>
                </c:pt>
                <c:pt idx="242">
                  <c:v>35216</c:v>
                </c:pt>
                <c:pt idx="243">
                  <c:v>35185</c:v>
                </c:pt>
                <c:pt idx="244">
                  <c:v>35155</c:v>
                </c:pt>
                <c:pt idx="245">
                  <c:v>35124</c:v>
                </c:pt>
                <c:pt idx="246">
                  <c:v>35095</c:v>
                </c:pt>
                <c:pt idx="247">
                  <c:v>35064</c:v>
                </c:pt>
                <c:pt idx="248">
                  <c:v>35033</c:v>
                </c:pt>
                <c:pt idx="249">
                  <c:v>35003</c:v>
                </c:pt>
                <c:pt idx="250">
                  <c:v>34972</c:v>
                </c:pt>
                <c:pt idx="251">
                  <c:v>34942</c:v>
                </c:pt>
                <c:pt idx="252">
                  <c:v>34911</c:v>
                </c:pt>
                <c:pt idx="253">
                  <c:v>34880</c:v>
                </c:pt>
                <c:pt idx="254">
                  <c:v>34850</c:v>
                </c:pt>
                <c:pt idx="255">
                  <c:v>34819</c:v>
                </c:pt>
                <c:pt idx="256">
                  <c:v>34789</c:v>
                </c:pt>
                <c:pt idx="257">
                  <c:v>34758</c:v>
                </c:pt>
                <c:pt idx="258">
                  <c:v>34730</c:v>
                </c:pt>
                <c:pt idx="259">
                  <c:v>34699</c:v>
                </c:pt>
                <c:pt idx="260">
                  <c:v>34668</c:v>
                </c:pt>
                <c:pt idx="261">
                  <c:v>34638</c:v>
                </c:pt>
                <c:pt idx="262">
                  <c:v>34607</c:v>
                </c:pt>
                <c:pt idx="263">
                  <c:v>34577</c:v>
                </c:pt>
                <c:pt idx="264">
                  <c:v>34546</c:v>
                </c:pt>
              </c:numCache>
            </c:numRef>
          </c:cat>
          <c:val>
            <c:numRef>
              <c:f>Sheet1!$E$3:$E$267</c:f>
              <c:numCache>
                <c:formatCode>0.00%</c:formatCode>
                <c:ptCount val="265"/>
                <c:pt idx="0">
                  <c:v>2.446053349416899E-2</c:v>
                </c:pt>
                <c:pt idx="1">
                  <c:v>2.5401373516328429E-2</c:v>
                </c:pt>
                <c:pt idx="2">
                  <c:v>2.4804827848907585E-2</c:v>
                </c:pt>
                <c:pt idx="3">
                  <c:v>2.6854098878791199E-2</c:v>
                </c:pt>
                <c:pt idx="4">
                  <c:v>2.562408989472309E-2</c:v>
                </c:pt>
                <c:pt idx="5">
                  <c:v>2.6839197518941815E-2</c:v>
                </c:pt>
                <c:pt idx="6">
                  <c:v>2.9114642318213368E-2</c:v>
                </c:pt>
                <c:pt idx="7">
                  <c:v>2.969853449409543E-2</c:v>
                </c:pt>
                <c:pt idx="8">
                  <c:v>3.2565341454765084E-2</c:v>
                </c:pt>
                <c:pt idx="9">
                  <c:v>3.2459052527577081E-2</c:v>
                </c:pt>
                <c:pt idx="10">
                  <c:v>3.0939318746729283E-2</c:v>
                </c:pt>
                <c:pt idx="11">
                  <c:v>3.3028281918771496E-2</c:v>
                </c:pt>
              </c:numCache>
            </c:numRef>
          </c:val>
          <c:smooth val="0"/>
        </c:ser>
        <c:dLbls>
          <c:showLegendKey val="0"/>
          <c:showVal val="0"/>
          <c:showCatName val="0"/>
          <c:showSerName val="0"/>
          <c:showPercent val="0"/>
          <c:showBubbleSize val="0"/>
        </c:dLbls>
        <c:smooth val="0"/>
        <c:axId val="384532152"/>
        <c:axId val="384762056"/>
      </c:lineChart>
      <c:dateAx>
        <c:axId val="384532152"/>
        <c:scaling>
          <c:orientation val="minMax"/>
          <c:max val="43373"/>
          <c:min val="37987"/>
        </c:scaling>
        <c:delete val="0"/>
        <c:axPos val="b"/>
        <c:numFmt formatCode="mmm\-yy" sourceLinked="0"/>
        <c:majorTickMark val="out"/>
        <c:minorTickMark val="none"/>
        <c:tickLblPos val="low"/>
        <c:spPr>
          <a:ln w="9525">
            <a:solidFill>
              <a:schemeClr val="accent1"/>
            </a:solidFill>
            <a:prstDash val="solid"/>
          </a:ln>
        </c:spPr>
        <c:txPr>
          <a:bodyPr rot="-5400000" vert="horz"/>
          <a:lstStyle/>
          <a:p>
            <a:pPr>
              <a:defRPr sz="1200"/>
            </a:pPr>
            <a:endParaRPr lang="en-US"/>
          </a:p>
        </c:txPr>
        <c:crossAx val="384762056"/>
        <c:crosses val="autoZero"/>
        <c:auto val="1"/>
        <c:lblOffset val="100"/>
        <c:baseTimeUnit val="months"/>
        <c:majorUnit val="9"/>
        <c:majorTimeUnit val="months"/>
      </c:dateAx>
      <c:valAx>
        <c:axId val="384762056"/>
        <c:scaling>
          <c:orientation val="minMax"/>
          <c:max val="0.18"/>
          <c:min val="0"/>
        </c:scaling>
        <c:delete val="0"/>
        <c:axPos val="l"/>
        <c:numFmt formatCode="0%" sourceLinked="0"/>
        <c:majorTickMark val="out"/>
        <c:minorTickMark val="none"/>
        <c:tickLblPos val="nextTo"/>
        <c:spPr>
          <a:ln w="9525">
            <a:solidFill>
              <a:schemeClr val="tx1"/>
            </a:solidFill>
          </a:ln>
        </c:spPr>
        <c:txPr>
          <a:bodyPr rot="0" vert="horz"/>
          <a:lstStyle/>
          <a:p>
            <a:pPr>
              <a:defRPr sz="1200"/>
            </a:pPr>
            <a:endParaRPr lang="en-US"/>
          </a:p>
        </c:txPr>
        <c:crossAx val="384532152"/>
        <c:crosses val="autoZero"/>
        <c:crossBetween val="midCat"/>
      </c:valAx>
      <c:spPr>
        <a:noFill/>
        <a:ln w="25399">
          <a:noFill/>
        </a:ln>
      </c:spPr>
    </c:plotArea>
    <c:legend>
      <c:legendPos val="r"/>
      <c:layout>
        <c:manualLayout>
          <c:xMode val="edge"/>
          <c:yMode val="edge"/>
          <c:x val="0.73470071449402163"/>
          <c:y val="2.583187589047586E-2"/>
          <c:w val="0.26500911344415279"/>
          <c:h val="0.21770620665602489"/>
        </c:manualLayout>
      </c:layout>
      <c:overlay val="0"/>
      <c:spPr>
        <a:noFill/>
        <a:ln w="25399">
          <a:noFill/>
        </a:ln>
      </c:spPr>
      <c:txPr>
        <a:bodyPr/>
        <a:lstStyle/>
        <a:p>
          <a:pPr>
            <a:defRPr sz="1200"/>
          </a:pPr>
          <a:endParaRPr lang="en-US"/>
        </a:p>
      </c:txPr>
    </c:legend>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292262078351317E-2"/>
          <c:y val="2.2845108586298943E-2"/>
          <c:w val="0.95670773792164865"/>
          <c:h val="0.81102710968624658"/>
        </c:manualLayout>
      </c:layout>
      <c:lineChart>
        <c:grouping val="standard"/>
        <c:varyColors val="0"/>
        <c:ser>
          <c:idx val="0"/>
          <c:order val="0"/>
          <c:tx>
            <c:strRef>
              <c:f>Sheet1!$B$1</c:f>
              <c:strCache>
                <c:ptCount val="1"/>
                <c:pt idx="0">
                  <c:v>CLO AAA 2.0</c:v>
                </c:pt>
              </c:strCache>
            </c:strRef>
          </c:tx>
          <c:marker>
            <c:symbol val="none"/>
          </c:marker>
          <c:cat>
            <c:numRef>
              <c:f>Sheet1!$A$2:$A$50</c:f>
              <c:numCache>
                <c:formatCode>mmm\-yy</c:formatCode>
                <c:ptCount val="49"/>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numCache>
            </c:numRef>
          </c:cat>
          <c:val>
            <c:numRef>
              <c:f>Sheet1!$B$2:$B$50</c:f>
              <c:numCache>
                <c:formatCode>General</c:formatCode>
                <c:ptCount val="49"/>
                <c:pt idx="0">
                  <c:v>145</c:v>
                </c:pt>
                <c:pt idx="1">
                  <c:v>140</c:v>
                </c:pt>
                <c:pt idx="2">
                  <c:v>145</c:v>
                </c:pt>
                <c:pt idx="3">
                  <c:v>140</c:v>
                </c:pt>
                <c:pt idx="4">
                  <c:v>140</c:v>
                </c:pt>
                <c:pt idx="5">
                  <c:v>140</c:v>
                </c:pt>
                <c:pt idx="6">
                  <c:v>137.5</c:v>
                </c:pt>
                <c:pt idx="7">
                  <c:v>137.5</c:v>
                </c:pt>
                <c:pt idx="8">
                  <c:v>135</c:v>
                </c:pt>
                <c:pt idx="9">
                  <c:v>130</c:v>
                </c:pt>
                <c:pt idx="10">
                  <c:v>130</c:v>
                </c:pt>
                <c:pt idx="11">
                  <c:v>135</c:v>
                </c:pt>
                <c:pt idx="12">
                  <c:v>135</c:v>
                </c:pt>
                <c:pt idx="13">
                  <c:v>135</c:v>
                </c:pt>
                <c:pt idx="14">
                  <c:v>135</c:v>
                </c:pt>
                <c:pt idx="15">
                  <c:v>135</c:v>
                </c:pt>
                <c:pt idx="16">
                  <c:v>135</c:v>
                </c:pt>
                <c:pt idx="17">
                  <c:v>131</c:v>
                </c:pt>
                <c:pt idx="18">
                  <c:v>132.5</c:v>
                </c:pt>
                <c:pt idx="19">
                  <c:v>135</c:v>
                </c:pt>
                <c:pt idx="20">
                  <c:v>136.5</c:v>
                </c:pt>
                <c:pt idx="21">
                  <c:v>140</c:v>
                </c:pt>
                <c:pt idx="22">
                  <c:v>150</c:v>
                </c:pt>
                <c:pt idx="23">
                  <c:v>152.5</c:v>
                </c:pt>
                <c:pt idx="24">
                  <c:v>152.5</c:v>
                </c:pt>
                <c:pt idx="25">
                  <c:v>155</c:v>
                </c:pt>
                <c:pt idx="26">
                  <c:v>170</c:v>
                </c:pt>
                <c:pt idx="27">
                  <c:v>165</c:v>
                </c:pt>
                <c:pt idx="28">
                  <c:v>155</c:v>
                </c:pt>
                <c:pt idx="29">
                  <c:v>147.5</c:v>
                </c:pt>
                <c:pt idx="30">
                  <c:v>152.5</c:v>
                </c:pt>
                <c:pt idx="31">
                  <c:v>132.5</c:v>
                </c:pt>
                <c:pt idx="32">
                  <c:v>130</c:v>
                </c:pt>
                <c:pt idx="33">
                  <c:v>127.5</c:v>
                </c:pt>
                <c:pt idx="34">
                  <c:v>115</c:v>
                </c:pt>
                <c:pt idx="35">
                  <c:v>115</c:v>
                </c:pt>
                <c:pt idx="36">
                  <c:v>110</c:v>
                </c:pt>
                <c:pt idx="37">
                  <c:v>100</c:v>
                </c:pt>
                <c:pt idx="38">
                  <c:v>97.5</c:v>
                </c:pt>
                <c:pt idx="39">
                  <c:v>82.5</c:v>
                </c:pt>
                <c:pt idx="40">
                  <c:v>82.5</c:v>
                </c:pt>
                <c:pt idx="41">
                  <c:v>85</c:v>
                </c:pt>
                <c:pt idx="42">
                  <c:v>85</c:v>
                </c:pt>
                <c:pt idx="43">
                  <c:v>84.5</c:v>
                </c:pt>
                <c:pt idx="44">
                  <c:v>80</c:v>
                </c:pt>
                <c:pt idx="45">
                  <c:v>80</c:v>
                </c:pt>
                <c:pt idx="46">
                  <c:v>72</c:v>
                </c:pt>
                <c:pt idx="47">
                  <c:v>65</c:v>
                </c:pt>
                <c:pt idx="48">
                  <c:v>65</c:v>
                </c:pt>
              </c:numCache>
            </c:numRef>
          </c:val>
          <c:smooth val="0"/>
        </c:ser>
        <c:ser>
          <c:idx val="1"/>
          <c:order val="1"/>
          <c:tx>
            <c:strRef>
              <c:f>Sheet1!$C$1</c:f>
              <c:strCache>
                <c:ptCount val="1"/>
                <c:pt idx="0">
                  <c:v>CLO A 2.0</c:v>
                </c:pt>
              </c:strCache>
            </c:strRef>
          </c:tx>
          <c:marker>
            <c:symbol val="none"/>
          </c:marker>
          <c:cat>
            <c:numRef>
              <c:f>Sheet1!$A$2:$A$50</c:f>
              <c:numCache>
                <c:formatCode>mmm\-yy</c:formatCode>
                <c:ptCount val="49"/>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numCache>
            </c:numRef>
          </c:cat>
          <c:val>
            <c:numRef>
              <c:f>Sheet1!$C$2:$C$50</c:f>
              <c:numCache>
                <c:formatCode>General</c:formatCode>
                <c:ptCount val="49"/>
                <c:pt idx="0">
                  <c:v>300</c:v>
                </c:pt>
                <c:pt idx="1">
                  <c:v>265</c:v>
                </c:pt>
                <c:pt idx="2">
                  <c:v>275</c:v>
                </c:pt>
                <c:pt idx="3">
                  <c:v>265</c:v>
                </c:pt>
                <c:pt idx="4">
                  <c:v>270</c:v>
                </c:pt>
                <c:pt idx="5">
                  <c:v>265</c:v>
                </c:pt>
                <c:pt idx="6">
                  <c:v>250</c:v>
                </c:pt>
                <c:pt idx="7">
                  <c:v>250</c:v>
                </c:pt>
                <c:pt idx="8">
                  <c:v>270</c:v>
                </c:pt>
                <c:pt idx="9">
                  <c:v>260</c:v>
                </c:pt>
                <c:pt idx="10">
                  <c:v>260</c:v>
                </c:pt>
                <c:pt idx="11">
                  <c:v>295</c:v>
                </c:pt>
                <c:pt idx="12">
                  <c:v>320</c:v>
                </c:pt>
                <c:pt idx="13">
                  <c:v>305</c:v>
                </c:pt>
                <c:pt idx="14">
                  <c:v>305</c:v>
                </c:pt>
                <c:pt idx="15">
                  <c:v>295</c:v>
                </c:pt>
                <c:pt idx="16">
                  <c:v>267.5</c:v>
                </c:pt>
                <c:pt idx="17">
                  <c:v>267.5</c:v>
                </c:pt>
                <c:pt idx="18">
                  <c:v>277.5</c:v>
                </c:pt>
                <c:pt idx="19">
                  <c:v>280</c:v>
                </c:pt>
                <c:pt idx="20">
                  <c:v>277.5</c:v>
                </c:pt>
                <c:pt idx="21">
                  <c:v>295</c:v>
                </c:pt>
                <c:pt idx="22">
                  <c:v>310</c:v>
                </c:pt>
                <c:pt idx="23">
                  <c:v>305</c:v>
                </c:pt>
                <c:pt idx="24">
                  <c:v>315</c:v>
                </c:pt>
                <c:pt idx="25">
                  <c:v>320</c:v>
                </c:pt>
                <c:pt idx="26">
                  <c:v>400</c:v>
                </c:pt>
                <c:pt idx="27">
                  <c:v>335</c:v>
                </c:pt>
                <c:pt idx="28">
                  <c:v>315</c:v>
                </c:pt>
                <c:pt idx="29">
                  <c:v>307.5</c:v>
                </c:pt>
                <c:pt idx="30">
                  <c:v>342.5</c:v>
                </c:pt>
                <c:pt idx="31">
                  <c:v>305</c:v>
                </c:pt>
                <c:pt idx="32">
                  <c:v>290</c:v>
                </c:pt>
                <c:pt idx="33">
                  <c:v>270</c:v>
                </c:pt>
                <c:pt idx="34">
                  <c:v>270</c:v>
                </c:pt>
                <c:pt idx="35">
                  <c:v>265</c:v>
                </c:pt>
                <c:pt idx="36">
                  <c:v>245</c:v>
                </c:pt>
                <c:pt idx="37">
                  <c:v>225</c:v>
                </c:pt>
                <c:pt idx="38">
                  <c:v>227.5</c:v>
                </c:pt>
                <c:pt idx="39">
                  <c:v>197.5</c:v>
                </c:pt>
                <c:pt idx="40">
                  <c:v>195</c:v>
                </c:pt>
                <c:pt idx="41">
                  <c:v>200</c:v>
                </c:pt>
                <c:pt idx="42">
                  <c:v>200</c:v>
                </c:pt>
                <c:pt idx="43">
                  <c:v>195</c:v>
                </c:pt>
                <c:pt idx="44">
                  <c:v>185</c:v>
                </c:pt>
                <c:pt idx="45">
                  <c:v>185</c:v>
                </c:pt>
                <c:pt idx="46">
                  <c:v>160</c:v>
                </c:pt>
                <c:pt idx="47">
                  <c:v>157.5</c:v>
                </c:pt>
                <c:pt idx="48">
                  <c:v>157.5</c:v>
                </c:pt>
              </c:numCache>
            </c:numRef>
          </c:val>
          <c:smooth val="0"/>
        </c:ser>
        <c:ser>
          <c:idx val="2"/>
          <c:order val="2"/>
          <c:tx>
            <c:strRef>
              <c:f>Sheet1!$D$1</c:f>
              <c:strCache>
                <c:ptCount val="1"/>
                <c:pt idx="0">
                  <c:v>BAML Single-A Euro Corporate</c:v>
                </c:pt>
              </c:strCache>
            </c:strRef>
          </c:tx>
          <c:marker>
            <c:symbol val="none"/>
          </c:marker>
          <c:cat>
            <c:numRef>
              <c:f>Sheet1!$A$2:$A$50</c:f>
              <c:numCache>
                <c:formatCode>mmm\-yy</c:formatCode>
                <c:ptCount val="49"/>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numCache>
            </c:numRef>
          </c:cat>
          <c:val>
            <c:numRef>
              <c:f>Sheet1!$D$2:$D$50</c:f>
              <c:numCache>
                <c:formatCode>General</c:formatCode>
                <c:ptCount val="49"/>
                <c:pt idx="0">
                  <c:v>73</c:v>
                </c:pt>
                <c:pt idx="1">
                  <c:v>66</c:v>
                </c:pt>
                <c:pt idx="2">
                  <c:v>67</c:v>
                </c:pt>
                <c:pt idx="3">
                  <c:v>63</c:v>
                </c:pt>
                <c:pt idx="4">
                  <c:v>60</c:v>
                </c:pt>
                <c:pt idx="5">
                  <c:v>57</c:v>
                </c:pt>
                <c:pt idx="6">
                  <c:v>60</c:v>
                </c:pt>
                <c:pt idx="7">
                  <c:v>61</c:v>
                </c:pt>
                <c:pt idx="8">
                  <c:v>57</c:v>
                </c:pt>
                <c:pt idx="9">
                  <c:v>57</c:v>
                </c:pt>
                <c:pt idx="10">
                  <c:v>55</c:v>
                </c:pt>
                <c:pt idx="11">
                  <c:v>50</c:v>
                </c:pt>
                <c:pt idx="12">
                  <c:v>50</c:v>
                </c:pt>
                <c:pt idx="13">
                  <c:v>50</c:v>
                </c:pt>
                <c:pt idx="14">
                  <c:v>41</c:v>
                </c:pt>
                <c:pt idx="15">
                  <c:v>52</c:v>
                </c:pt>
                <c:pt idx="16">
                  <c:v>55</c:v>
                </c:pt>
                <c:pt idx="17">
                  <c:v>58</c:v>
                </c:pt>
                <c:pt idx="18">
                  <c:v>61</c:v>
                </c:pt>
                <c:pt idx="19">
                  <c:v>67</c:v>
                </c:pt>
                <c:pt idx="20">
                  <c:v>64</c:v>
                </c:pt>
                <c:pt idx="21">
                  <c:v>72</c:v>
                </c:pt>
                <c:pt idx="22">
                  <c:v>81</c:v>
                </c:pt>
                <c:pt idx="23">
                  <c:v>80</c:v>
                </c:pt>
                <c:pt idx="24">
                  <c:v>76</c:v>
                </c:pt>
                <c:pt idx="25">
                  <c:v>87</c:v>
                </c:pt>
                <c:pt idx="26">
                  <c:v>94</c:v>
                </c:pt>
                <c:pt idx="27">
                  <c:v>91</c:v>
                </c:pt>
                <c:pt idx="28">
                  <c:v>73</c:v>
                </c:pt>
                <c:pt idx="29">
                  <c:v>69</c:v>
                </c:pt>
                <c:pt idx="30">
                  <c:v>71</c:v>
                </c:pt>
                <c:pt idx="31">
                  <c:v>70</c:v>
                </c:pt>
                <c:pt idx="32">
                  <c:v>50</c:v>
                </c:pt>
                <c:pt idx="33">
                  <c:v>49</c:v>
                </c:pt>
                <c:pt idx="34">
                  <c:v>52</c:v>
                </c:pt>
                <c:pt idx="35">
                  <c:v>52</c:v>
                </c:pt>
                <c:pt idx="36">
                  <c:v>61</c:v>
                </c:pt>
                <c:pt idx="37">
                  <c:v>55</c:v>
                </c:pt>
                <c:pt idx="38">
                  <c:v>53</c:v>
                </c:pt>
                <c:pt idx="39">
                  <c:v>49</c:v>
                </c:pt>
                <c:pt idx="40">
                  <c:v>46</c:v>
                </c:pt>
                <c:pt idx="41">
                  <c:v>43</c:v>
                </c:pt>
                <c:pt idx="42">
                  <c:v>41</c:v>
                </c:pt>
                <c:pt idx="43">
                  <c:v>34</c:v>
                </c:pt>
                <c:pt idx="44">
                  <c:v>31</c:v>
                </c:pt>
                <c:pt idx="45">
                  <c:v>36</c:v>
                </c:pt>
                <c:pt idx="46">
                  <c:v>33</c:v>
                </c:pt>
                <c:pt idx="47">
                  <c:v>24</c:v>
                </c:pt>
                <c:pt idx="48">
                  <c:v>28</c:v>
                </c:pt>
              </c:numCache>
            </c:numRef>
          </c:val>
          <c:smooth val="0"/>
        </c:ser>
        <c:ser>
          <c:idx val="3"/>
          <c:order val="3"/>
          <c:tx>
            <c:strRef>
              <c:f>Sheet1!$E$1</c:f>
              <c:strCache>
                <c:ptCount val="1"/>
                <c:pt idx="0">
                  <c:v>BAML BBB Euro Corporate</c:v>
                </c:pt>
              </c:strCache>
            </c:strRef>
          </c:tx>
          <c:marker>
            <c:symbol val="none"/>
          </c:marker>
          <c:cat>
            <c:numRef>
              <c:f>Sheet1!$A$2:$A$50</c:f>
              <c:numCache>
                <c:formatCode>mmm\-yy</c:formatCode>
                <c:ptCount val="49"/>
                <c:pt idx="0">
                  <c:v>41639</c:v>
                </c:pt>
                <c:pt idx="1">
                  <c:v>41670</c:v>
                </c:pt>
                <c:pt idx="2">
                  <c:v>41698</c:v>
                </c:pt>
                <c:pt idx="3">
                  <c:v>41729</c:v>
                </c:pt>
                <c:pt idx="4">
                  <c:v>41759</c:v>
                </c:pt>
                <c:pt idx="5">
                  <c:v>41790</c:v>
                </c:pt>
                <c:pt idx="6">
                  <c:v>41820</c:v>
                </c:pt>
                <c:pt idx="7">
                  <c:v>41851</c:v>
                </c:pt>
                <c:pt idx="8">
                  <c:v>41882</c:v>
                </c:pt>
                <c:pt idx="9">
                  <c:v>41912</c:v>
                </c:pt>
                <c:pt idx="10">
                  <c:v>41943</c:v>
                </c:pt>
                <c:pt idx="11">
                  <c:v>41973</c:v>
                </c:pt>
                <c:pt idx="12">
                  <c:v>42004</c:v>
                </c:pt>
                <c:pt idx="13">
                  <c:v>42035</c:v>
                </c:pt>
                <c:pt idx="14">
                  <c:v>42063</c:v>
                </c:pt>
                <c:pt idx="15">
                  <c:v>42094</c:v>
                </c:pt>
                <c:pt idx="16">
                  <c:v>42124</c:v>
                </c:pt>
                <c:pt idx="17">
                  <c:v>42155</c:v>
                </c:pt>
                <c:pt idx="18">
                  <c:v>42185</c:v>
                </c:pt>
                <c:pt idx="19">
                  <c:v>42216</c:v>
                </c:pt>
                <c:pt idx="20">
                  <c:v>42247</c:v>
                </c:pt>
                <c:pt idx="21">
                  <c:v>42277</c:v>
                </c:pt>
                <c:pt idx="22">
                  <c:v>42308</c:v>
                </c:pt>
                <c:pt idx="23">
                  <c:v>42338</c:v>
                </c:pt>
                <c:pt idx="24">
                  <c:v>42369</c:v>
                </c:pt>
                <c:pt idx="25">
                  <c:v>42400</c:v>
                </c:pt>
                <c:pt idx="26">
                  <c:v>42429</c:v>
                </c:pt>
                <c:pt idx="27">
                  <c:v>42460</c:v>
                </c:pt>
                <c:pt idx="28">
                  <c:v>42490</c:v>
                </c:pt>
                <c:pt idx="29">
                  <c:v>42521</c:v>
                </c:pt>
                <c:pt idx="30">
                  <c:v>42551</c:v>
                </c:pt>
                <c:pt idx="31">
                  <c:v>42582</c:v>
                </c:pt>
                <c:pt idx="32">
                  <c:v>42613</c:v>
                </c:pt>
                <c:pt idx="33">
                  <c:v>42643</c:v>
                </c:pt>
                <c:pt idx="34">
                  <c:v>42674</c:v>
                </c:pt>
                <c:pt idx="35">
                  <c:v>42704</c:v>
                </c:pt>
                <c:pt idx="36">
                  <c:v>42735</c:v>
                </c:pt>
                <c:pt idx="37">
                  <c:v>42766</c:v>
                </c:pt>
                <c:pt idx="38">
                  <c:v>42794</c:v>
                </c:pt>
                <c:pt idx="39">
                  <c:v>42825</c:v>
                </c:pt>
                <c:pt idx="40">
                  <c:v>42855</c:v>
                </c:pt>
                <c:pt idx="41">
                  <c:v>42886</c:v>
                </c:pt>
                <c:pt idx="42">
                  <c:v>42916</c:v>
                </c:pt>
                <c:pt idx="43">
                  <c:v>42947</c:v>
                </c:pt>
                <c:pt idx="44">
                  <c:v>42978</c:v>
                </c:pt>
                <c:pt idx="45">
                  <c:v>43008</c:v>
                </c:pt>
                <c:pt idx="46">
                  <c:v>43039</c:v>
                </c:pt>
                <c:pt idx="47">
                  <c:v>43069</c:v>
                </c:pt>
                <c:pt idx="48">
                  <c:v>43100</c:v>
                </c:pt>
              </c:numCache>
            </c:numRef>
          </c:cat>
          <c:val>
            <c:numRef>
              <c:f>Sheet1!$E$2:$E$50</c:f>
              <c:numCache>
                <c:formatCode>General</c:formatCode>
                <c:ptCount val="49"/>
                <c:pt idx="0">
                  <c:v>140</c:v>
                </c:pt>
                <c:pt idx="1">
                  <c:v>132</c:v>
                </c:pt>
                <c:pt idx="2">
                  <c:v>136</c:v>
                </c:pt>
                <c:pt idx="3">
                  <c:v>126</c:v>
                </c:pt>
                <c:pt idx="4">
                  <c:v>115</c:v>
                </c:pt>
                <c:pt idx="5">
                  <c:v>112</c:v>
                </c:pt>
                <c:pt idx="6">
                  <c:v>115</c:v>
                </c:pt>
                <c:pt idx="7">
                  <c:v>114</c:v>
                </c:pt>
                <c:pt idx="8">
                  <c:v>116</c:v>
                </c:pt>
                <c:pt idx="9">
                  <c:v>113</c:v>
                </c:pt>
                <c:pt idx="10">
                  <c:v>112</c:v>
                </c:pt>
                <c:pt idx="11">
                  <c:v>108</c:v>
                </c:pt>
                <c:pt idx="12">
                  <c:v>111</c:v>
                </c:pt>
                <c:pt idx="13">
                  <c:v>117</c:v>
                </c:pt>
                <c:pt idx="14">
                  <c:v>95</c:v>
                </c:pt>
                <c:pt idx="15">
                  <c:v>100</c:v>
                </c:pt>
                <c:pt idx="16">
                  <c:v>102</c:v>
                </c:pt>
                <c:pt idx="17">
                  <c:v>105</c:v>
                </c:pt>
                <c:pt idx="18">
                  <c:v>115</c:v>
                </c:pt>
                <c:pt idx="19">
                  <c:v>123</c:v>
                </c:pt>
                <c:pt idx="20">
                  <c:v>115</c:v>
                </c:pt>
                <c:pt idx="21">
                  <c:v>131</c:v>
                </c:pt>
                <c:pt idx="22">
                  <c:v>146</c:v>
                </c:pt>
                <c:pt idx="23">
                  <c:v>139</c:v>
                </c:pt>
                <c:pt idx="24">
                  <c:v>140</c:v>
                </c:pt>
                <c:pt idx="25">
                  <c:v>165</c:v>
                </c:pt>
                <c:pt idx="26">
                  <c:v>170</c:v>
                </c:pt>
                <c:pt idx="27">
                  <c:v>162</c:v>
                </c:pt>
                <c:pt idx="28">
                  <c:v>133</c:v>
                </c:pt>
                <c:pt idx="29">
                  <c:v>125</c:v>
                </c:pt>
                <c:pt idx="30">
                  <c:v>130</c:v>
                </c:pt>
                <c:pt idx="31">
                  <c:v>127</c:v>
                </c:pt>
                <c:pt idx="32">
                  <c:v>100</c:v>
                </c:pt>
                <c:pt idx="33">
                  <c:v>99</c:v>
                </c:pt>
                <c:pt idx="34">
                  <c:v>104</c:v>
                </c:pt>
                <c:pt idx="35">
                  <c:v>102</c:v>
                </c:pt>
                <c:pt idx="36">
                  <c:v>116</c:v>
                </c:pt>
                <c:pt idx="37">
                  <c:v>103</c:v>
                </c:pt>
                <c:pt idx="38">
                  <c:v>102</c:v>
                </c:pt>
                <c:pt idx="39">
                  <c:v>96</c:v>
                </c:pt>
                <c:pt idx="40">
                  <c:v>93</c:v>
                </c:pt>
                <c:pt idx="41">
                  <c:v>86</c:v>
                </c:pt>
                <c:pt idx="42">
                  <c:v>84</c:v>
                </c:pt>
                <c:pt idx="43">
                  <c:v>71</c:v>
                </c:pt>
                <c:pt idx="44">
                  <c:v>69</c:v>
                </c:pt>
                <c:pt idx="45">
                  <c:v>76</c:v>
                </c:pt>
                <c:pt idx="46">
                  <c:v>70</c:v>
                </c:pt>
                <c:pt idx="47">
                  <c:v>56</c:v>
                </c:pt>
                <c:pt idx="48">
                  <c:v>62</c:v>
                </c:pt>
              </c:numCache>
            </c:numRef>
          </c:val>
          <c:smooth val="0"/>
        </c:ser>
        <c:dLbls>
          <c:showLegendKey val="0"/>
          <c:showVal val="0"/>
          <c:showCatName val="0"/>
          <c:showSerName val="0"/>
          <c:showPercent val="0"/>
          <c:showBubbleSize val="0"/>
        </c:dLbls>
        <c:smooth val="0"/>
        <c:axId val="388330688"/>
        <c:axId val="388331080"/>
      </c:lineChart>
      <c:dateAx>
        <c:axId val="388330688"/>
        <c:scaling>
          <c:orientation val="minMax"/>
          <c:max val="43100"/>
          <c:min val="41641"/>
        </c:scaling>
        <c:delete val="0"/>
        <c:axPos val="b"/>
        <c:numFmt formatCode="mmm\-yy" sourceLinked="1"/>
        <c:majorTickMark val="out"/>
        <c:minorTickMark val="none"/>
        <c:tickLblPos val="nextTo"/>
        <c:spPr>
          <a:ln>
            <a:solidFill>
              <a:schemeClr val="accent1"/>
            </a:solidFill>
          </a:ln>
        </c:spPr>
        <c:txPr>
          <a:bodyPr rot="-5400000" vert="horz"/>
          <a:lstStyle/>
          <a:p>
            <a:pPr>
              <a:defRPr/>
            </a:pPr>
            <a:endParaRPr lang="en-US"/>
          </a:p>
        </c:txPr>
        <c:crossAx val="388331080"/>
        <c:crosses val="autoZero"/>
        <c:auto val="1"/>
        <c:lblOffset val="100"/>
        <c:baseTimeUnit val="months"/>
      </c:dateAx>
      <c:valAx>
        <c:axId val="388331080"/>
        <c:scaling>
          <c:orientation val="minMax"/>
          <c:max val="400"/>
        </c:scaling>
        <c:delete val="0"/>
        <c:axPos val="l"/>
        <c:majorGridlines>
          <c:spPr>
            <a:ln>
              <a:noFill/>
            </a:ln>
          </c:spPr>
        </c:majorGridlines>
        <c:numFmt formatCode="General" sourceLinked="1"/>
        <c:majorTickMark val="out"/>
        <c:minorTickMark val="none"/>
        <c:tickLblPos val="nextTo"/>
        <c:spPr>
          <a:ln>
            <a:solidFill>
              <a:schemeClr val="accent1"/>
            </a:solidFill>
          </a:ln>
        </c:spPr>
        <c:crossAx val="388330688"/>
        <c:crosses val="autoZero"/>
        <c:crossBetween val="midCat"/>
        <c:majorUnit val="50"/>
      </c:valAx>
    </c:plotArea>
    <c:legend>
      <c:legendPos val="r"/>
      <c:layout>
        <c:manualLayout>
          <c:xMode val="edge"/>
          <c:yMode val="edge"/>
          <c:x val="0.68378754738990954"/>
          <c:y val="0"/>
          <c:w val="0.31312603285700397"/>
          <c:h val="0.20937209083958203"/>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6418486253829"/>
          <c:y val="3.0470715820055626E-2"/>
          <c:w val="0.84070938241333648"/>
          <c:h val="0.78842895906813359"/>
        </c:manualLayout>
      </c:layout>
      <c:barChart>
        <c:barDir val="col"/>
        <c:grouping val="stacked"/>
        <c:varyColors val="0"/>
        <c:ser>
          <c:idx val="0"/>
          <c:order val="0"/>
          <c:tx>
            <c:strRef>
              <c:f>Sheet1!$F$3</c:f>
              <c:strCache>
                <c:ptCount val="1"/>
                <c:pt idx="0">
                  <c:v>Credit spread</c:v>
                </c:pt>
              </c:strCache>
            </c:strRef>
          </c:tx>
          <c:invertIfNegative val="0"/>
          <c:cat>
            <c:strRef>
              <c:f>Sheet1!$G$2:$L$2</c:f>
              <c:strCache>
                <c:ptCount val="6"/>
                <c:pt idx="0">
                  <c:v>Year 1</c:v>
                </c:pt>
                <c:pt idx="1">
                  <c:v>Year 2</c:v>
                </c:pt>
                <c:pt idx="2">
                  <c:v>Year 3</c:v>
                </c:pt>
                <c:pt idx="3">
                  <c:v>Year 4</c:v>
                </c:pt>
                <c:pt idx="4">
                  <c:v>Year 5</c:v>
                </c:pt>
                <c:pt idx="5">
                  <c:v>Year 6</c:v>
                </c:pt>
              </c:strCache>
            </c:strRef>
          </c:cat>
          <c:val>
            <c:numRef>
              <c:f>Sheet1!$G$3:$L$3</c:f>
              <c:numCache>
                <c:formatCode>General</c:formatCode>
                <c:ptCount val="6"/>
                <c:pt idx="0">
                  <c:v>0.05</c:v>
                </c:pt>
                <c:pt idx="1">
                  <c:v>0.05</c:v>
                </c:pt>
                <c:pt idx="2">
                  <c:v>0.05</c:v>
                </c:pt>
                <c:pt idx="3">
                  <c:v>0.05</c:v>
                </c:pt>
                <c:pt idx="4">
                  <c:v>0.05</c:v>
                </c:pt>
                <c:pt idx="5">
                  <c:v>0.05</c:v>
                </c:pt>
              </c:numCache>
            </c:numRef>
          </c:val>
        </c:ser>
        <c:ser>
          <c:idx val="1"/>
          <c:order val="1"/>
          <c:tx>
            <c:strRef>
              <c:f>Sheet1!$F$4</c:f>
              <c:strCache>
                <c:ptCount val="1"/>
                <c:pt idx="0">
                  <c:v>Interest rate component</c:v>
                </c:pt>
              </c:strCache>
            </c:strRef>
          </c:tx>
          <c:spPr>
            <a:solidFill>
              <a:schemeClr val="bg2"/>
            </a:solidFill>
            <a:ln>
              <a:noFill/>
            </a:ln>
          </c:spPr>
          <c:invertIfNegative val="0"/>
          <c:cat>
            <c:strRef>
              <c:f>Sheet1!$G$2:$L$2</c:f>
              <c:strCache>
                <c:ptCount val="6"/>
                <c:pt idx="0">
                  <c:v>Year 1</c:v>
                </c:pt>
                <c:pt idx="1">
                  <c:v>Year 2</c:v>
                </c:pt>
                <c:pt idx="2">
                  <c:v>Year 3</c:v>
                </c:pt>
                <c:pt idx="3">
                  <c:v>Year 4</c:v>
                </c:pt>
                <c:pt idx="4">
                  <c:v>Year 5</c:v>
                </c:pt>
                <c:pt idx="5">
                  <c:v>Year 6</c:v>
                </c:pt>
              </c:strCache>
            </c:strRef>
          </c:cat>
          <c:val>
            <c:numRef>
              <c:f>Sheet1!$G$4:$L$4</c:f>
              <c:numCache>
                <c:formatCode>General</c:formatCode>
                <c:ptCount val="6"/>
                <c:pt idx="0">
                  <c:v>5.0000000000000001E-3</c:v>
                </c:pt>
                <c:pt idx="1">
                  <c:v>0.01</c:v>
                </c:pt>
                <c:pt idx="2">
                  <c:v>1.4999999999999999E-2</c:v>
                </c:pt>
                <c:pt idx="3">
                  <c:v>0.02</c:v>
                </c:pt>
                <c:pt idx="4">
                  <c:v>2.5000000000000001E-2</c:v>
                </c:pt>
                <c:pt idx="5">
                  <c:v>0.03</c:v>
                </c:pt>
              </c:numCache>
            </c:numRef>
          </c:val>
        </c:ser>
        <c:dLbls>
          <c:showLegendKey val="0"/>
          <c:showVal val="0"/>
          <c:showCatName val="0"/>
          <c:showSerName val="0"/>
          <c:showPercent val="0"/>
          <c:showBubbleSize val="0"/>
        </c:dLbls>
        <c:gapWidth val="150"/>
        <c:overlap val="100"/>
        <c:axId val="388331864"/>
        <c:axId val="388332256"/>
      </c:barChart>
      <c:catAx>
        <c:axId val="388331864"/>
        <c:scaling>
          <c:orientation val="minMax"/>
        </c:scaling>
        <c:delete val="0"/>
        <c:axPos val="b"/>
        <c:numFmt formatCode="General" sourceLinked="1"/>
        <c:majorTickMark val="out"/>
        <c:minorTickMark val="none"/>
        <c:tickLblPos val="nextTo"/>
        <c:spPr>
          <a:ln>
            <a:solidFill>
              <a:schemeClr val="accent1"/>
            </a:solidFill>
          </a:ln>
        </c:spPr>
        <c:crossAx val="388332256"/>
        <c:crosses val="autoZero"/>
        <c:auto val="1"/>
        <c:lblAlgn val="ctr"/>
        <c:lblOffset val="100"/>
        <c:noMultiLvlLbl val="0"/>
      </c:catAx>
      <c:valAx>
        <c:axId val="388332256"/>
        <c:scaling>
          <c:orientation val="minMax"/>
          <c:max val="9.0000000000000024E-2"/>
        </c:scaling>
        <c:delete val="0"/>
        <c:axPos val="l"/>
        <c:numFmt formatCode="0%" sourceLinked="0"/>
        <c:majorTickMark val="out"/>
        <c:minorTickMark val="none"/>
        <c:tickLblPos val="nextTo"/>
        <c:spPr>
          <a:ln>
            <a:solidFill>
              <a:schemeClr val="accent1"/>
            </a:solidFill>
          </a:ln>
        </c:spPr>
        <c:crossAx val="388331864"/>
        <c:crosses val="autoZero"/>
        <c:crossBetween val="between"/>
      </c:valAx>
    </c:plotArea>
    <c:legend>
      <c:legendPos val="b"/>
      <c:layout>
        <c:manualLayout>
          <c:xMode val="edge"/>
          <c:yMode val="edge"/>
          <c:x val="2.8195836975440096E-3"/>
          <c:y val="0.91079464515027808"/>
          <c:w val="0.99718041630245602"/>
          <c:h val="8.9205354849721877E-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10843301075915"/>
          <c:y val="3.1123229500168298E-2"/>
          <c:w val="0.86115044779707883"/>
          <c:h val="0.79401782822941247"/>
        </c:manualLayout>
      </c:layout>
      <c:barChart>
        <c:barDir val="col"/>
        <c:grouping val="stacked"/>
        <c:varyColors val="0"/>
        <c:ser>
          <c:idx val="0"/>
          <c:order val="0"/>
          <c:tx>
            <c:strRef>
              <c:f>Sheet1!$A$2</c:f>
              <c:strCache>
                <c:ptCount val="1"/>
                <c:pt idx="0">
                  <c:v>Fixed coupon</c:v>
                </c:pt>
              </c:strCache>
            </c:strRef>
          </c:tx>
          <c:invertIfNegative val="0"/>
          <c:cat>
            <c:strRef>
              <c:f>Sheet1!$B$1:$G$1</c:f>
              <c:strCache>
                <c:ptCount val="6"/>
                <c:pt idx="0">
                  <c:v>Year 1</c:v>
                </c:pt>
                <c:pt idx="1">
                  <c:v>Year 2</c:v>
                </c:pt>
                <c:pt idx="2">
                  <c:v>Year 3</c:v>
                </c:pt>
                <c:pt idx="3">
                  <c:v>Year 4</c:v>
                </c:pt>
                <c:pt idx="4">
                  <c:v>Year 5</c:v>
                </c:pt>
                <c:pt idx="5">
                  <c:v>Year 6</c:v>
                </c:pt>
              </c:strCache>
            </c:strRef>
          </c:cat>
          <c:val>
            <c:numRef>
              <c:f>Sheet1!$B$2:$G$2</c:f>
              <c:numCache>
                <c:formatCode>General</c:formatCode>
                <c:ptCount val="6"/>
                <c:pt idx="0">
                  <c:v>5.0000000000000001E-3</c:v>
                </c:pt>
                <c:pt idx="1">
                  <c:v>0.01</c:v>
                </c:pt>
                <c:pt idx="2">
                  <c:v>1.4999999999999999E-2</c:v>
                </c:pt>
                <c:pt idx="3">
                  <c:v>0.02</c:v>
                </c:pt>
                <c:pt idx="4">
                  <c:v>2.5000000000000001E-2</c:v>
                </c:pt>
                <c:pt idx="5">
                  <c:v>0.03</c:v>
                </c:pt>
              </c:numCache>
            </c:numRef>
          </c:val>
        </c:ser>
        <c:ser>
          <c:idx val="1"/>
          <c:order val="1"/>
          <c:tx>
            <c:strRef>
              <c:f>Sheet1!$A$3</c:f>
              <c:strCache>
                <c:ptCount val="1"/>
                <c:pt idx="0">
                  <c:v>.</c:v>
                </c:pt>
              </c:strCache>
            </c:strRef>
          </c:tx>
          <c:spPr>
            <a:solidFill>
              <a:schemeClr val="tx1"/>
            </a:solidFill>
          </c:spPr>
          <c:invertIfNegative val="0"/>
          <c:cat>
            <c:strRef>
              <c:f>Sheet1!$B$1:$G$1</c:f>
              <c:strCache>
                <c:ptCount val="6"/>
                <c:pt idx="0">
                  <c:v>Year 1</c:v>
                </c:pt>
                <c:pt idx="1">
                  <c:v>Year 2</c:v>
                </c:pt>
                <c:pt idx="2">
                  <c:v>Year 3</c:v>
                </c:pt>
                <c:pt idx="3">
                  <c:v>Year 4</c:v>
                </c:pt>
                <c:pt idx="4">
                  <c:v>Year 5</c:v>
                </c:pt>
                <c:pt idx="5">
                  <c:v>Year 6</c:v>
                </c:pt>
              </c:strCache>
            </c:strRef>
          </c:cat>
          <c:val>
            <c:numRef>
              <c:f>Sheet1!$B$3:$G$3</c:f>
              <c:numCache>
                <c:formatCode>General</c:formatCode>
                <c:ptCount val="6"/>
                <c:pt idx="0">
                  <c:v>0.05</c:v>
                </c:pt>
                <c:pt idx="1">
                  <c:v>4.4999999999999998E-2</c:v>
                </c:pt>
                <c:pt idx="2">
                  <c:v>0.04</c:v>
                </c:pt>
                <c:pt idx="3">
                  <c:v>3.5000000000000003E-2</c:v>
                </c:pt>
                <c:pt idx="4">
                  <c:v>0.03</c:v>
                </c:pt>
                <c:pt idx="5">
                  <c:v>2.5000000000000001E-2</c:v>
                </c:pt>
              </c:numCache>
            </c:numRef>
          </c:val>
        </c:ser>
        <c:dLbls>
          <c:showLegendKey val="0"/>
          <c:showVal val="0"/>
          <c:showCatName val="0"/>
          <c:showSerName val="0"/>
          <c:showPercent val="0"/>
          <c:showBubbleSize val="0"/>
        </c:dLbls>
        <c:gapWidth val="150"/>
        <c:overlap val="100"/>
        <c:axId val="388333040"/>
        <c:axId val="389240656"/>
      </c:barChart>
      <c:catAx>
        <c:axId val="388333040"/>
        <c:scaling>
          <c:orientation val="minMax"/>
        </c:scaling>
        <c:delete val="0"/>
        <c:axPos val="b"/>
        <c:numFmt formatCode="General" sourceLinked="1"/>
        <c:majorTickMark val="out"/>
        <c:minorTickMark val="none"/>
        <c:tickLblPos val="nextTo"/>
        <c:spPr>
          <a:ln>
            <a:solidFill>
              <a:schemeClr val="accent1"/>
            </a:solidFill>
          </a:ln>
        </c:spPr>
        <c:crossAx val="389240656"/>
        <c:crosses val="autoZero"/>
        <c:auto val="1"/>
        <c:lblAlgn val="ctr"/>
        <c:lblOffset val="100"/>
        <c:noMultiLvlLbl val="0"/>
      </c:catAx>
      <c:valAx>
        <c:axId val="389240656"/>
        <c:scaling>
          <c:orientation val="minMax"/>
          <c:max val="9.0000000000000024E-2"/>
        </c:scaling>
        <c:delete val="0"/>
        <c:axPos val="l"/>
        <c:numFmt formatCode="0%" sourceLinked="0"/>
        <c:majorTickMark val="out"/>
        <c:minorTickMark val="none"/>
        <c:tickLblPos val="nextTo"/>
        <c:spPr>
          <a:ln>
            <a:solidFill>
              <a:schemeClr val="accent1"/>
            </a:solidFill>
          </a:ln>
        </c:spPr>
        <c:crossAx val="388333040"/>
        <c:crosses val="autoZero"/>
        <c:crossBetween val="between"/>
        <c:majorUnit val="1.0000000000000002E-2"/>
      </c:valAx>
    </c:plotArea>
    <c:legend>
      <c:legendPos val="r"/>
      <c:legendEntry>
        <c:idx val="0"/>
        <c:delete val="1"/>
      </c:legendEntry>
      <c:layout>
        <c:manualLayout>
          <c:xMode val="edge"/>
          <c:yMode val="edge"/>
          <c:x val="0.66730807504023826"/>
          <c:y val="2.9699890408074452E-2"/>
          <c:w val="0.27162322266968536"/>
          <c:h val="6.6221078967723571E-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2564925466437"/>
          <c:y val="8.8773558330762323E-2"/>
          <c:w val="0.85443356011028815"/>
          <c:h val="0.80532532766820464"/>
        </c:manualLayout>
      </c:layout>
      <c:barChart>
        <c:barDir val="col"/>
        <c:grouping val="stacked"/>
        <c:varyColors val="0"/>
        <c:ser>
          <c:idx val="0"/>
          <c:order val="0"/>
          <c:tx>
            <c:strRef>
              <c:f>Sheet1!$B$1</c:f>
              <c:strCache>
                <c:ptCount val="1"/>
                <c:pt idx="0">
                  <c:v>Cash</c:v>
                </c:pt>
              </c:strCache>
            </c:strRef>
          </c:tx>
          <c:invertIfNegative val="0"/>
          <c:dLbls>
            <c:spPr>
              <a:noFill/>
              <a:ln>
                <a:noFill/>
              </a:ln>
              <a:effectLst/>
            </c:sp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Traditional corporate bond portfolio</c:v>
                </c:pt>
                <c:pt idx="1">
                  <c:v>Alternative credit portfolio</c:v>
                </c:pt>
              </c:strCache>
            </c:strRef>
          </c:cat>
          <c:val>
            <c:numRef>
              <c:f>Sheet1!$B$2:$B$3</c:f>
              <c:numCache>
                <c:formatCode>General</c:formatCode>
                <c:ptCount val="2"/>
              </c:numCache>
            </c:numRef>
          </c:val>
        </c:ser>
        <c:ser>
          <c:idx val="1"/>
          <c:order val="1"/>
          <c:tx>
            <c:strRef>
              <c:f>Sheet1!$C$1</c:f>
              <c:strCache>
                <c:ptCount val="1"/>
                <c:pt idx="0">
                  <c:v>Column1</c:v>
                </c:pt>
              </c:strCache>
            </c:strRef>
          </c:tx>
          <c:invertIfNegative val="0"/>
          <c:dLbls>
            <c:delete val="1"/>
          </c:dLbls>
          <c:cat>
            <c:strRef>
              <c:f>Sheet1!$A$2:$A$3</c:f>
              <c:strCache>
                <c:ptCount val="2"/>
                <c:pt idx="0">
                  <c:v>Traditional corporate bond portfolio</c:v>
                </c:pt>
                <c:pt idx="1">
                  <c:v>Alternative credit portfolio</c:v>
                </c:pt>
              </c:strCache>
            </c:strRef>
          </c:cat>
          <c:val>
            <c:numRef>
              <c:f>Sheet1!$C$2:$C$3</c:f>
              <c:numCache>
                <c:formatCode>General</c:formatCode>
                <c:ptCount val="2"/>
              </c:numCache>
            </c:numRef>
          </c:val>
        </c:ser>
        <c:dLbls>
          <c:dLblPos val="ctr"/>
          <c:showLegendKey val="0"/>
          <c:showVal val="1"/>
          <c:showCatName val="0"/>
          <c:showSerName val="0"/>
          <c:showPercent val="0"/>
          <c:showBubbleSize val="0"/>
        </c:dLbls>
        <c:gapWidth val="150"/>
        <c:overlap val="100"/>
        <c:axId val="389241832"/>
        <c:axId val="389242224"/>
      </c:barChart>
      <c:catAx>
        <c:axId val="389241832"/>
        <c:scaling>
          <c:orientation val="minMax"/>
        </c:scaling>
        <c:delete val="0"/>
        <c:axPos val="b"/>
        <c:numFmt formatCode="General" sourceLinked="0"/>
        <c:majorTickMark val="out"/>
        <c:minorTickMark val="none"/>
        <c:tickLblPos val="nextTo"/>
        <c:spPr>
          <a:ln>
            <a:solidFill>
              <a:schemeClr val="accent1"/>
            </a:solidFill>
          </a:ln>
        </c:spPr>
        <c:crossAx val="389242224"/>
        <c:crosses val="autoZero"/>
        <c:auto val="1"/>
        <c:lblAlgn val="ctr"/>
        <c:lblOffset val="100"/>
        <c:noMultiLvlLbl val="0"/>
      </c:catAx>
      <c:valAx>
        <c:axId val="389242224"/>
        <c:scaling>
          <c:orientation val="minMax"/>
          <c:max val="6"/>
        </c:scaling>
        <c:delete val="1"/>
        <c:axPos val="l"/>
        <c:majorGridlines>
          <c:spPr>
            <a:ln>
              <a:noFill/>
            </a:ln>
          </c:spPr>
        </c:majorGridlines>
        <c:numFmt formatCode="General" sourceLinked="1"/>
        <c:majorTickMark val="out"/>
        <c:minorTickMark val="none"/>
        <c:tickLblPos val="nextTo"/>
        <c:crossAx val="389241832"/>
        <c:crosses val="autoZero"/>
        <c:crossBetween val="between"/>
      </c:valAx>
      <c:spPr>
        <a:noFill/>
        <a:ln w="25400">
          <a:noFill/>
        </a:ln>
      </c:spPr>
    </c:plotArea>
    <c:plotVisOnly val="1"/>
    <c:dispBlanksAs val="gap"/>
    <c:showDLblsOverMax val="0"/>
  </c:chart>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86846586924725"/>
          <c:y val="0.17633830658552593"/>
          <c:w val="0.61026280111932574"/>
          <c:h val="0.64732338682894819"/>
        </c:manualLayout>
      </c:layout>
      <c:doughnutChart>
        <c:varyColors val="1"/>
        <c:ser>
          <c:idx val="0"/>
          <c:order val="0"/>
          <c:tx>
            <c:strRef>
              <c:f>Sheet1!$B$1</c:f>
              <c:strCache>
                <c:ptCount val="1"/>
                <c:pt idx="0">
                  <c:v>% MV</c:v>
                </c:pt>
              </c:strCache>
            </c:strRef>
          </c:tx>
          <c:spPr>
            <a:ln>
              <a:solidFill>
                <a:schemeClr val="bg1"/>
              </a:solidFill>
            </a:ln>
          </c:spPr>
          <c:cat>
            <c:strRef>
              <c:f>Sheet1!$A$2:$A$5</c:f>
              <c:strCache>
                <c:ptCount val="4"/>
                <c:pt idx="0">
                  <c:v>Loan</c:v>
                </c:pt>
                <c:pt idx="1">
                  <c:v>High Yield</c:v>
                </c:pt>
                <c:pt idx="2">
                  <c:v>ABS</c:v>
                </c:pt>
                <c:pt idx="3">
                  <c:v>Cash and other*</c:v>
                </c:pt>
              </c:strCache>
            </c:strRef>
          </c:cat>
          <c:val>
            <c:numRef>
              <c:f>Sheet1!$B$2:$B$5</c:f>
              <c:numCache>
                <c:formatCode>0%</c:formatCode>
                <c:ptCount val="4"/>
                <c:pt idx="0">
                  <c:v>0.52188905182804446</c:v>
                </c:pt>
                <c:pt idx="1">
                  <c:v>0.2033524197150523</c:v>
                </c:pt>
                <c:pt idx="2">
                  <c:v>0.20847746941024725</c:v>
                </c:pt>
                <c:pt idx="3">
                  <c:v>6.8041304662964971E-2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8310" cy="501650"/>
          </a:xfrm>
          <a:prstGeom prst="rect">
            <a:avLst/>
          </a:prstGeom>
        </p:spPr>
        <p:txBody>
          <a:bodyPr vert="horz" lIns="96734" tIns="48367" rIns="96734" bIns="48367" rtlCol="0"/>
          <a:lstStyle>
            <a:lvl1pPr algn="l">
              <a:defRPr sz="1300"/>
            </a:lvl1pPr>
          </a:lstStyle>
          <a:p>
            <a:endParaRPr lang="en-GB"/>
          </a:p>
        </p:txBody>
      </p:sp>
      <p:sp>
        <p:nvSpPr>
          <p:cNvPr id="3" name="Date Placeholder 2"/>
          <p:cNvSpPr>
            <a:spLocks noGrp="1"/>
          </p:cNvSpPr>
          <p:nvPr>
            <p:ph type="dt" sz="quarter" idx="1"/>
          </p:nvPr>
        </p:nvSpPr>
        <p:spPr>
          <a:xfrm>
            <a:off x="3906194" y="0"/>
            <a:ext cx="2988310" cy="501650"/>
          </a:xfrm>
          <a:prstGeom prst="rect">
            <a:avLst/>
          </a:prstGeom>
        </p:spPr>
        <p:txBody>
          <a:bodyPr vert="horz" lIns="96734" tIns="48367" rIns="96734" bIns="48367" rtlCol="0"/>
          <a:lstStyle>
            <a:lvl1pPr algn="r">
              <a:defRPr sz="1300"/>
            </a:lvl1pPr>
          </a:lstStyle>
          <a:p>
            <a:fld id="{9A5C795E-0641-4229-B22C-21EE3405BBAE}" type="datetimeFigureOut">
              <a:rPr lang="en-GB" smtClean="0"/>
              <a:t>14/03/2018</a:t>
            </a:fld>
            <a:endParaRPr lang="en-GB"/>
          </a:p>
        </p:txBody>
      </p:sp>
      <p:sp>
        <p:nvSpPr>
          <p:cNvPr id="4" name="Footer Placeholder 3"/>
          <p:cNvSpPr>
            <a:spLocks noGrp="1"/>
          </p:cNvSpPr>
          <p:nvPr>
            <p:ph type="ftr" sz="quarter" idx="2"/>
          </p:nvPr>
        </p:nvSpPr>
        <p:spPr>
          <a:xfrm>
            <a:off x="0" y="9529609"/>
            <a:ext cx="2988310" cy="501650"/>
          </a:xfrm>
          <a:prstGeom prst="rect">
            <a:avLst/>
          </a:prstGeom>
        </p:spPr>
        <p:txBody>
          <a:bodyPr vert="horz" lIns="96734" tIns="48367" rIns="96734" bIns="48367" rtlCol="0" anchor="b"/>
          <a:lstStyle>
            <a:lvl1pPr algn="l">
              <a:defRPr sz="1300"/>
            </a:lvl1pPr>
          </a:lstStyle>
          <a:p>
            <a:endParaRPr lang="en-GB"/>
          </a:p>
        </p:txBody>
      </p:sp>
      <p:sp>
        <p:nvSpPr>
          <p:cNvPr id="5" name="Slide Number Placeholder 4"/>
          <p:cNvSpPr>
            <a:spLocks noGrp="1"/>
          </p:cNvSpPr>
          <p:nvPr>
            <p:ph type="sldNum" sz="quarter" idx="3"/>
          </p:nvPr>
        </p:nvSpPr>
        <p:spPr>
          <a:xfrm>
            <a:off x="3906194" y="9529609"/>
            <a:ext cx="2988310" cy="501650"/>
          </a:xfrm>
          <a:prstGeom prst="rect">
            <a:avLst/>
          </a:prstGeom>
        </p:spPr>
        <p:txBody>
          <a:bodyPr vert="horz" lIns="96734" tIns="48367" rIns="96734" bIns="48367" rtlCol="0" anchor="b"/>
          <a:lstStyle>
            <a:lvl1pPr algn="r">
              <a:defRPr sz="1300"/>
            </a:lvl1pPr>
          </a:lstStyle>
          <a:p>
            <a:fld id="{E5104667-F05A-4B32-AE0F-94352E085834}" type="slidenum">
              <a:rPr lang="en-GB" smtClean="0"/>
              <a:t>‹#›</a:t>
            </a:fld>
            <a:endParaRPr lang="en-GB"/>
          </a:p>
        </p:txBody>
      </p:sp>
    </p:spTree>
    <p:extLst>
      <p:ext uri="{BB962C8B-B14F-4D97-AF65-F5344CB8AC3E}">
        <p14:creationId xmlns:p14="http://schemas.microsoft.com/office/powerpoint/2010/main" val="304645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8310" cy="501650"/>
          </a:xfrm>
          <a:prstGeom prst="rect">
            <a:avLst/>
          </a:prstGeom>
        </p:spPr>
        <p:txBody>
          <a:bodyPr vert="horz" lIns="96734" tIns="48367" rIns="96734" bIns="48367" rtlCol="0"/>
          <a:lstStyle>
            <a:lvl1pPr algn="l">
              <a:defRPr sz="1300"/>
            </a:lvl1pPr>
          </a:lstStyle>
          <a:p>
            <a:endParaRPr lang="en-GB"/>
          </a:p>
        </p:txBody>
      </p:sp>
      <p:sp>
        <p:nvSpPr>
          <p:cNvPr id="3" name="Date Placeholder 2"/>
          <p:cNvSpPr>
            <a:spLocks noGrp="1"/>
          </p:cNvSpPr>
          <p:nvPr>
            <p:ph type="dt" idx="1"/>
          </p:nvPr>
        </p:nvSpPr>
        <p:spPr>
          <a:xfrm>
            <a:off x="3906194" y="0"/>
            <a:ext cx="2988310" cy="501650"/>
          </a:xfrm>
          <a:prstGeom prst="rect">
            <a:avLst/>
          </a:prstGeom>
        </p:spPr>
        <p:txBody>
          <a:bodyPr vert="horz" lIns="96734" tIns="48367" rIns="96734" bIns="48367" rtlCol="0"/>
          <a:lstStyle>
            <a:lvl1pPr algn="r">
              <a:defRPr sz="1300"/>
            </a:lvl1pPr>
          </a:lstStyle>
          <a:p>
            <a:fld id="{116888DF-5E9D-4CFB-B25D-FD227B3D7E51}" type="datetimeFigureOut">
              <a:rPr lang="en-GB" smtClean="0"/>
              <a:t>14/03/2018</a:t>
            </a:fld>
            <a:endParaRPr lang="en-GB"/>
          </a:p>
        </p:txBody>
      </p:sp>
      <p:sp>
        <p:nvSpPr>
          <p:cNvPr id="4" name="Slide Image Placeholder 3"/>
          <p:cNvSpPr>
            <a:spLocks noGrp="1" noRot="1" noChangeAspect="1"/>
          </p:cNvSpPr>
          <p:nvPr>
            <p:ph type="sldImg" idx="2"/>
          </p:nvPr>
        </p:nvSpPr>
        <p:spPr>
          <a:xfrm>
            <a:off x="939800" y="752475"/>
            <a:ext cx="5016500" cy="3762375"/>
          </a:xfrm>
          <a:prstGeom prst="rect">
            <a:avLst/>
          </a:prstGeom>
          <a:noFill/>
          <a:ln w="12700">
            <a:solidFill>
              <a:prstClr val="black"/>
            </a:solidFill>
          </a:ln>
        </p:spPr>
        <p:txBody>
          <a:bodyPr vert="horz" lIns="96734" tIns="48367" rIns="96734" bIns="48367" rtlCol="0" anchor="ctr"/>
          <a:lstStyle/>
          <a:p>
            <a:endParaRPr lang="en-GB"/>
          </a:p>
        </p:txBody>
      </p:sp>
      <p:sp>
        <p:nvSpPr>
          <p:cNvPr id="5" name="Notes Placeholder 4"/>
          <p:cNvSpPr>
            <a:spLocks noGrp="1"/>
          </p:cNvSpPr>
          <p:nvPr>
            <p:ph type="body" sz="quarter" idx="3"/>
          </p:nvPr>
        </p:nvSpPr>
        <p:spPr>
          <a:xfrm>
            <a:off x="689610" y="4765675"/>
            <a:ext cx="5516880" cy="4514850"/>
          </a:xfrm>
          <a:prstGeom prst="rect">
            <a:avLst/>
          </a:prstGeom>
        </p:spPr>
        <p:txBody>
          <a:bodyPr vert="horz" lIns="96734" tIns="48367" rIns="96734" bIns="483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29609"/>
            <a:ext cx="2988310" cy="501650"/>
          </a:xfrm>
          <a:prstGeom prst="rect">
            <a:avLst/>
          </a:prstGeom>
        </p:spPr>
        <p:txBody>
          <a:bodyPr vert="horz" lIns="96734" tIns="48367" rIns="96734" bIns="48367" rtlCol="0" anchor="b"/>
          <a:lstStyle>
            <a:lvl1pPr algn="l">
              <a:defRPr sz="1300"/>
            </a:lvl1pPr>
          </a:lstStyle>
          <a:p>
            <a:endParaRPr lang="en-GB"/>
          </a:p>
        </p:txBody>
      </p:sp>
      <p:sp>
        <p:nvSpPr>
          <p:cNvPr id="7" name="Slide Number Placeholder 6"/>
          <p:cNvSpPr>
            <a:spLocks noGrp="1"/>
          </p:cNvSpPr>
          <p:nvPr>
            <p:ph type="sldNum" sz="quarter" idx="5"/>
          </p:nvPr>
        </p:nvSpPr>
        <p:spPr>
          <a:xfrm>
            <a:off x="3906194" y="9529609"/>
            <a:ext cx="2988310" cy="501650"/>
          </a:xfrm>
          <a:prstGeom prst="rect">
            <a:avLst/>
          </a:prstGeom>
        </p:spPr>
        <p:txBody>
          <a:bodyPr vert="horz" lIns="96734" tIns="48367" rIns="96734" bIns="48367" rtlCol="0" anchor="b"/>
          <a:lstStyle>
            <a:lvl1pPr algn="r">
              <a:defRPr sz="1300"/>
            </a:lvl1pPr>
          </a:lstStyle>
          <a:p>
            <a:fld id="{49908495-6651-4F57-B722-ED584C511E7B}" type="slidenum">
              <a:rPr lang="en-GB" smtClean="0"/>
              <a:t>‹#›</a:t>
            </a:fld>
            <a:endParaRPr lang="en-GB"/>
          </a:p>
        </p:txBody>
      </p:sp>
    </p:spTree>
    <p:extLst>
      <p:ext uri="{BB962C8B-B14F-4D97-AF65-F5344CB8AC3E}">
        <p14:creationId xmlns:p14="http://schemas.microsoft.com/office/powerpoint/2010/main" val="292700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908495-6651-4F57-B722-ED584C511E7B}" type="slidenum">
              <a:rPr lang="en-GB" smtClean="0"/>
              <a:t>1</a:t>
            </a:fld>
            <a:endParaRPr lang="en-GB" dirty="0"/>
          </a:p>
        </p:txBody>
      </p:sp>
    </p:spTree>
    <p:extLst>
      <p:ext uri="{BB962C8B-B14F-4D97-AF65-F5344CB8AC3E}">
        <p14:creationId xmlns:p14="http://schemas.microsoft.com/office/powerpoint/2010/main" val="78340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62000"/>
            <a:ext cx="5000625" cy="3751263"/>
          </a:xfrm>
        </p:spPr>
      </p:sp>
      <p:sp>
        <p:nvSpPr>
          <p:cNvPr id="3" name="Notes Placeholder 2"/>
          <p:cNvSpPr>
            <a:spLocks noGrp="1"/>
          </p:cNvSpPr>
          <p:nvPr>
            <p:ph type="body" idx="1"/>
          </p:nvPr>
        </p:nvSpPr>
        <p:spPr/>
        <p:txBody>
          <a:bodyPr/>
          <a:lstStyle/>
          <a:p>
            <a:r>
              <a:rPr lang="en-GB" dirty="0" smtClean="0"/>
              <a:t>Cash = master ss, summary tab, col E, rows 17 to 19 (ABS Prime + Cash + MTM)</a:t>
            </a:r>
          </a:p>
          <a:p>
            <a:r>
              <a:rPr lang="en-GB" dirty="0" smtClean="0"/>
              <a:t>ABS = col E, row 9</a:t>
            </a:r>
          </a:p>
          <a:p>
            <a:r>
              <a:rPr lang="en-GB" dirty="0" smtClean="0"/>
              <a:t>HY</a:t>
            </a:r>
            <a:r>
              <a:rPr lang="en-GB" baseline="0" dirty="0" smtClean="0"/>
              <a:t> &amp; Loans from col H, rows 64-65 current weight’ </a:t>
            </a:r>
            <a:endParaRPr lang="en-GB" dirty="0"/>
          </a:p>
        </p:txBody>
      </p:sp>
    </p:spTree>
    <p:extLst>
      <p:ext uri="{BB962C8B-B14F-4D97-AF65-F5344CB8AC3E}">
        <p14:creationId xmlns:p14="http://schemas.microsoft.com/office/powerpoint/2010/main" val="5771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Lots of options</a:t>
            </a:r>
            <a:endParaRPr lang="en-GB" dirty="0"/>
          </a:p>
        </p:txBody>
      </p:sp>
      <p:sp>
        <p:nvSpPr>
          <p:cNvPr id="4" name="Slide Number Placeholder 3"/>
          <p:cNvSpPr>
            <a:spLocks noGrp="1"/>
          </p:cNvSpPr>
          <p:nvPr>
            <p:ph type="sldNum" sz="quarter" idx="10"/>
          </p:nvPr>
        </p:nvSpPr>
        <p:spPr/>
        <p:txBody>
          <a:bodyPr/>
          <a:lstStyle/>
          <a:p>
            <a:fld id="{49908495-6651-4F57-B722-ED584C511E7B}"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18739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Expand that out to look at full credit rating</a:t>
            </a:r>
            <a:r>
              <a:rPr lang="en-GB" baseline="0" dirty="0" smtClean="0"/>
              <a:t> spectrum</a:t>
            </a:r>
          </a:p>
          <a:p>
            <a:endParaRPr lang="en-GB" baseline="0" dirty="0" smtClean="0"/>
          </a:p>
          <a:p>
            <a:r>
              <a:rPr lang="en-GB" sz="1200" b="1" i="0" u="none" strike="noStrike" kern="1200" dirty="0" smtClean="0">
                <a:solidFill>
                  <a:schemeClr val="tx1"/>
                </a:solidFill>
                <a:effectLst/>
                <a:latin typeface="+mn-lt"/>
                <a:ea typeface="+mn-ea"/>
                <a:cs typeface="+mn-cs"/>
              </a:rPr>
              <a:t>Yield</a:t>
            </a:r>
            <a:r>
              <a:rPr lang="en-GB" dirty="0" smtClean="0"/>
              <a:t> </a:t>
            </a:r>
            <a:r>
              <a:rPr lang="en-GB" sz="1200" b="1" i="0" u="none" strike="noStrike" kern="1200" dirty="0" smtClean="0">
                <a:solidFill>
                  <a:schemeClr val="tx1"/>
                </a:solidFill>
                <a:effectLst/>
                <a:latin typeface="+mn-lt"/>
                <a:ea typeface="+mn-ea"/>
                <a:cs typeface="+mn-cs"/>
              </a:rPr>
              <a:t>Germany 10y</a:t>
            </a:r>
            <a:r>
              <a:rPr lang="en-GB" dirty="0" smtClean="0"/>
              <a:t> </a:t>
            </a:r>
            <a:r>
              <a:rPr lang="en-GB" sz="1200" b="1" i="0" u="none" strike="noStrike" kern="1200" dirty="0" smtClean="0">
                <a:solidFill>
                  <a:schemeClr val="tx1"/>
                </a:solidFill>
                <a:effectLst/>
                <a:latin typeface="+mn-lt"/>
                <a:ea typeface="+mn-ea"/>
                <a:cs typeface="+mn-cs"/>
              </a:rPr>
              <a:t>0.7%</a:t>
            </a:r>
            <a:endParaRPr lang="en-GB" sz="1200" b="0" i="0" u="none" strike="noStrike" kern="1200" dirty="0" smtClean="0">
              <a:solidFill>
                <a:schemeClr val="tx1"/>
              </a:solidFill>
              <a:effectLst/>
              <a:latin typeface="+mn-lt"/>
              <a:ea typeface="+mn-ea"/>
              <a:cs typeface="+mn-cs"/>
            </a:endParaRPr>
          </a:p>
          <a:p>
            <a:r>
              <a:rPr lang="en-GB" sz="1200" b="1" i="0" u="none" strike="noStrike" kern="1200" dirty="0" smtClean="0">
                <a:solidFill>
                  <a:schemeClr val="tx1"/>
                </a:solidFill>
                <a:effectLst/>
                <a:latin typeface="+mn-lt"/>
                <a:ea typeface="+mn-ea"/>
                <a:cs typeface="+mn-cs"/>
              </a:rPr>
              <a:t>Apple</a:t>
            </a:r>
            <a:r>
              <a:rPr lang="en-GB" dirty="0" smtClean="0"/>
              <a:t> </a:t>
            </a:r>
            <a:r>
              <a:rPr lang="en-GB" sz="1200" b="1" i="0" u="none" strike="noStrike" kern="1200" dirty="0" smtClean="0">
                <a:solidFill>
                  <a:schemeClr val="tx1"/>
                </a:solidFill>
                <a:effectLst/>
                <a:latin typeface="+mn-lt"/>
                <a:ea typeface="+mn-ea"/>
                <a:cs typeface="+mn-cs"/>
              </a:rPr>
              <a:t>0.8%</a:t>
            </a:r>
            <a:r>
              <a:rPr lang="en-GB" dirty="0" smtClean="0"/>
              <a:t> </a:t>
            </a:r>
            <a:r>
              <a:rPr lang="en-GB" sz="1200" b="1" i="0" u="none" strike="noStrike" kern="1200" dirty="0" smtClean="0">
                <a:solidFill>
                  <a:schemeClr val="tx1"/>
                </a:solidFill>
                <a:effectLst/>
                <a:latin typeface="+mn-lt"/>
                <a:ea typeface="+mn-ea"/>
                <a:cs typeface="+mn-cs"/>
              </a:rPr>
              <a:t>2025 EUR 0.875%</a:t>
            </a:r>
            <a:endParaRPr lang="en-GB" sz="1200" b="0" i="0" u="none" strike="noStrike" kern="1200" dirty="0" smtClean="0">
              <a:solidFill>
                <a:schemeClr val="tx1"/>
              </a:solidFill>
              <a:effectLst/>
              <a:latin typeface="+mn-lt"/>
              <a:ea typeface="+mn-ea"/>
              <a:cs typeface="+mn-cs"/>
            </a:endParaRPr>
          </a:p>
          <a:p>
            <a:r>
              <a:rPr lang="en-GB" sz="1200" b="1" i="0" u="none" strike="noStrike" kern="1200" dirty="0" smtClean="0">
                <a:solidFill>
                  <a:schemeClr val="tx1"/>
                </a:solidFill>
                <a:effectLst/>
                <a:latin typeface="+mn-lt"/>
                <a:ea typeface="+mn-ea"/>
                <a:cs typeface="+mn-cs"/>
              </a:rPr>
              <a:t>Ireland 10y</a:t>
            </a:r>
            <a:r>
              <a:rPr lang="en-GB" dirty="0" smtClean="0"/>
              <a:t> </a:t>
            </a:r>
            <a:r>
              <a:rPr lang="en-GB" sz="1200" b="1" i="0" u="none" strike="noStrike" kern="1200" dirty="0" smtClean="0">
                <a:solidFill>
                  <a:schemeClr val="tx1"/>
                </a:solidFill>
                <a:effectLst/>
                <a:latin typeface="+mn-lt"/>
                <a:ea typeface="+mn-ea"/>
                <a:cs typeface="+mn-cs"/>
              </a:rPr>
              <a:t>1.1%</a:t>
            </a:r>
            <a:endParaRPr lang="en-GB" sz="1200" b="0" i="0" u="none" strike="noStrike" kern="1200" dirty="0" smtClean="0">
              <a:solidFill>
                <a:schemeClr val="tx1"/>
              </a:solidFill>
              <a:effectLst/>
              <a:latin typeface="+mn-lt"/>
              <a:ea typeface="+mn-ea"/>
              <a:cs typeface="+mn-cs"/>
            </a:endParaRPr>
          </a:p>
          <a:p>
            <a:r>
              <a:rPr lang="en-GB" sz="1200" b="1" i="0" u="none" strike="noStrike" kern="1200" dirty="0" smtClean="0">
                <a:solidFill>
                  <a:schemeClr val="tx1"/>
                </a:solidFill>
                <a:effectLst/>
                <a:latin typeface="+mn-lt"/>
                <a:ea typeface="+mn-ea"/>
                <a:cs typeface="+mn-cs"/>
              </a:rPr>
              <a:t>Vodafone</a:t>
            </a:r>
            <a:r>
              <a:rPr lang="en-GB" dirty="0" smtClean="0"/>
              <a:t> </a:t>
            </a:r>
            <a:r>
              <a:rPr lang="en-GB" sz="1200" b="1" i="0" u="none" strike="noStrike" kern="1200" dirty="0" smtClean="0">
                <a:solidFill>
                  <a:schemeClr val="tx1"/>
                </a:solidFill>
                <a:effectLst/>
                <a:latin typeface="+mn-lt"/>
                <a:ea typeface="+mn-ea"/>
                <a:cs typeface="+mn-cs"/>
              </a:rPr>
              <a:t>1.4%</a:t>
            </a:r>
            <a:r>
              <a:rPr lang="en-GB" dirty="0" smtClean="0"/>
              <a:t> </a:t>
            </a:r>
            <a:r>
              <a:rPr lang="en-GB" sz="1200" b="1" i="0" u="none" strike="noStrike" kern="1200" dirty="0" smtClean="0">
                <a:solidFill>
                  <a:schemeClr val="tx1"/>
                </a:solidFill>
                <a:effectLst/>
                <a:latin typeface="+mn-lt"/>
                <a:ea typeface="+mn-ea"/>
                <a:cs typeface="+mn-cs"/>
              </a:rPr>
              <a:t>2025 EUR 1.125% Bullet</a:t>
            </a:r>
            <a:endParaRPr lang="en-GB" sz="1200" b="0" i="0" u="none" strike="noStrike" kern="1200" dirty="0" smtClean="0">
              <a:solidFill>
                <a:schemeClr val="tx1"/>
              </a:solidFill>
              <a:effectLst/>
              <a:latin typeface="+mn-lt"/>
              <a:ea typeface="+mn-ea"/>
              <a:cs typeface="+mn-cs"/>
            </a:endParaRPr>
          </a:p>
          <a:p>
            <a:r>
              <a:rPr lang="en-GB" sz="1200" b="1" i="0" u="none" strike="noStrike" kern="1200" dirty="0" err="1" smtClean="0">
                <a:solidFill>
                  <a:schemeClr val="tx1"/>
                </a:solidFill>
                <a:effectLst/>
                <a:latin typeface="+mn-lt"/>
                <a:ea typeface="+mn-ea"/>
                <a:cs typeface="+mn-cs"/>
              </a:rPr>
              <a:t>Ardagh</a:t>
            </a:r>
            <a:r>
              <a:rPr lang="en-GB" sz="1200" b="1" i="0" u="none" strike="noStrike" kern="1200" dirty="0" smtClean="0">
                <a:solidFill>
                  <a:schemeClr val="tx1"/>
                </a:solidFill>
                <a:effectLst/>
                <a:latin typeface="+mn-lt"/>
                <a:ea typeface="+mn-ea"/>
                <a:cs typeface="+mn-cs"/>
              </a:rPr>
              <a:t> Packaging</a:t>
            </a:r>
            <a:r>
              <a:rPr lang="en-GB" dirty="0" smtClean="0"/>
              <a:t> </a:t>
            </a:r>
            <a:r>
              <a:rPr lang="en-GB" sz="1200" b="1" i="0" u="none" strike="noStrike" kern="1200" dirty="0" smtClean="0">
                <a:solidFill>
                  <a:schemeClr val="tx1"/>
                </a:solidFill>
                <a:effectLst/>
                <a:latin typeface="+mn-lt"/>
                <a:ea typeface="+mn-ea"/>
                <a:cs typeface="+mn-cs"/>
              </a:rPr>
              <a:t>2.5%</a:t>
            </a:r>
            <a:r>
              <a:rPr lang="en-GB" dirty="0" smtClean="0"/>
              <a:t> </a:t>
            </a:r>
            <a:r>
              <a:rPr lang="en-GB" sz="1200" b="1" i="0" u="none" strike="noStrike" kern="1200" dirty="0" smtClean="0">
                <a:solidFill>
                  <a:schemeClr val="tx1"/>
                </a:solidFill>
                <a:effectLst/>
                <a:latin typeface="+mn-lt"/>
                <a:ea typeface="+mn-ea"/>
                <a:cs typeface="+mn-cs"/>
              </a:rPr>
              <a:t>2024 2.75% Callable</a:t>
            </a:r>
            <a:endParaRPr lang="en-GB" sz="1200" b="0" i="0" u="none" strike="noStrike" kern="1200" dirty="0" smtClean="0">
              <a:solidFill>
                <a:schemeClr val="tx1"/>
              </a:solidFill>
              <a:effectLst/>
              <a:latin typeface="+mn-lt"/>
              <a:ea typeface="+mn-ea"/>
              <a:cs typeface="+mn-cs"/>
            </a:endParaRPr>
          </a:p>
          <a:p>
            <a:r>
              <a:rPr lang="en-GB" sz="1200" b="1" i="0" u="none" strike="noStrike" kern="1200" dirty="0" smtClean="0">
                <a:solidFill>
                  <a:schemeClr val="tx1"/>
                </a:solidFill>
                <a:effectLst/>
                <a:latin typeface="+mn-lt"/>
                <a:ea typeface="+mn-ea"/>
                <a:cs typeface="+mn-cs"/>
              </a:rPr>
              <a:t>Netflix</a:t>
            </a:r>
            <a:r>
              <a:rPr lang="en-GB" dirty="0" smtClean="0"/>
              <a:t> </a:t>
            </a:r>
            <a:r>
              <a:rPr lang="en-GB" sz="1200" b="1" i="0" u="none" strike="noStrike" kern="1200" dirty="0" smtClean="0">
                <a:solidFill>
                  <a:schemeClr val="tx1"/>
                </a:solidFill>
                <a:effectLst/>
                <a:latin typeface="+mn-lt"/>
                <a:ea typeface="+mn-ea"/>
                <a:cs typeface="+mn-cs"/>
              </a:rPr>
              <a:t>3.5%</a:t>
            </a:r>
            <a:r>
              <a:rPr lang="en-GB" dirty="0" smtClean="0"/>
              <a:t> </a:t>
            </a:r>
            <a:r>
              <a:rPr lang="en-GB" sz="1200" b="1" i="0" u="none" strike="noStrike" kern="1200" dirty="0" smtClean="0">
                <a:solidFill>
                  <a:schemeClr val="tx1"/>
                </a:solidFill>
                <a:effectLst/>
                <a:latin typeface="+mn-lt"/>
                <a:ea typeface="+mn-ea"/>
                <a:cs typeface="+mn-cs"/>
              </a:rPr>
              <a:t>2027 EUR 3.625% Bullet</a:t>
            </a:r>
            <a:endParaRPr lang="en-GB" sz="1200" b="0" i="0" u="none" strike="noStrike" kern="1200" dirty="0" smtClean="0">
              <a:solidFill>
                <a:schemeClr val="tx1"/>
              </a:solidFill>
              <a:effectLst/>
              <a:latin typeface="+mn-lt"/>
              <a:ea typeface="+mn-ea"/>
              <a:cs typeface="+mn-cs"/>
            </a:endParaRPr>
          </a:p>
          <a:p>
            <a:r>
              <a:rPr lang="en-GB" sz="1200" b="1" i="0" u="none" strike="noStrike" kern="1200" dirty="0" smtClean="0">
                <a:solidFill>
                  <a:schemeClr val="tx1"/>
                </a:solidFill>
                <a:effectLst/>
                <a:latin typeface="+mn-lt"/>
                <a:ea typeface="+mn-ea"/>
                <a:cs typeface="+mn-cs"/>
              </a:rPr>
              <a:t>Valeant</a:t>
            </a:r>
            <a:r>
              <a:rPr lang="en-GB" dirty="0" smtClean="0"/>
              <a:t> </a:t>
            </a:r>
            <a:r>
              <a:rPr lang="en-GB" sz="1200" b="1" i="0" u="none" strike="noStrike" kern="1200" dirty="0" smtClean="0">
                <a:solidFill>
                  <a:schemeClr val="tx1"/>
                </a:solidFill>
                <a:effectLst/>
                <a:latin typeface="+mn-lt"/>
                <a:ea typeface="+mn-ea"/>
                <a:cs typeface="+mn-cs"/>
              </a:rPr>
              <a:t>7.4%</a:t>
            </a:r>
            <a:r>
              <a:rPr lang="en-GB" dirty="0" smtClean="0"/>
              <a:t> </a:t>
            </a:r>
            <a:r>
              <a:rPr lang="en-GB" sz="1200" b="1" i="0" u="none" strike="noStrike" kern="1200" dirty="0" smtClean="0">
                <a:solidFill>
                  <a:schemeClr val="tx1"/>
                </a:solidFill>
                <a:effectLst/>
                <a:latin typeface="+mn-lt"/>
                <a:ea typeface="+mn-ea"/>
                <a:cs typeface="+mn-cs"/>
              </a:rPr>
              <a:t>2023 EUR 4.5% Callable</a:t>
            </a:r>
            <a:r>
              <a:rPr lang="en-GB" dirty="0" smtClean="0"/>
              <a:t> </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9908495-6651-4F57-B722-ED584C511E7B}" type="slidenum">
              <a:rPr lang="en-GB" smtClean="0"/>
              <a:t>3</a:t>
            </a:fld>
            <a:endParaRPr lang="en-GB" dirty="0"/>
          </a:p>
        </p:txBody>
      </p:sp>
    </p:spTree>
    <p:extLst>
      <p:ext uri="{BB962C8B-B14F-4D97-AF65-F5344CB8AC3E}">
        <p14:creationId xmlns:p14="http://schemas.microsoft.com/office/powerpoint/2010/main" val="393347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miter lim="800000"/>
            <a:headEnd/>
            <a:tailEnd/>
          </a:ln>
        </p:spPr>
        <p:txBody>
          <a:bodyPr/>
          <a:lstStyle/>
          <a:p>
            <a:pPr defTabSz="911784"/>
            <a:fld id="{2EF88F5D-E9E4-47CC-A9BC-C8591C7FA5D7}" type="slidenum">
              <a:rPr lang="en-GB" smtClean="0">
                <a:latin typeface="Arial" charset="0"/>
              </a:rPr>
              <a:pPr defTabSz="911784"/>
              <a:t>4</a:t>
            </a:fld>
            <a:endParaRPr lang="en-GB" dirty="0" smtClean="0">
              <a:latin typeface="Arial" charset="0"/>
            </a:endParaRPr>
          </a:p>
        </p:txBody>
      </p:sp>
      <p:sp>
        <p:nvSpPr>
          <p:cNvPr id="30722" name="Rectangle 7"/>
          <p:cNvSpPr txBox="1">
            <a:spLocks noGrp="1" noChangeArrowheads="1"/>
          </p:cNvSpPr>
          <p:nvPr/>
        </p:nvSpPr>
        <p:spPr bwMode="auto">
          <a:xfrm>
            <a:off x="3902226" y="9524920"/>
            <a:ext cx="2992283" cy="506489"/>
          </a:xfrm>
          <a:prstGeom prst="rect">
            <a:avLst/>
          </a:prstGeom>
          <a:noFill/>
          <a:ln w="9525">
            <a:noFill/>
            <a:miter lim="800000"/>
            <a:headEnd/>
            <a:tailEnd/>
          </a:ln>
        </p:spPr>
        <p:txBody>
          <a:bodyPr lIns="87225" tIns="43620" rIns="87225" bIns="43620" anchor="b"/>
          <a:lstStyle/>
          <a:p>
            <a:pPr algn="r" defTabSz="908562"/>
            <a:fld id="{EC050235-742E-455A-B0F2-57A12857823E}" type="slidenum">
              <a:rPr lang="en-GB" sz="1100">
                <a:ea typeface="MS PGothic"/>
                <a:cs typeface="MS PGothic"/>
              </a:rPr>
              <a:pPr algn="r" defTabSz="908562"/>
              <a:t>4</a:t>
            </a:fld>
            <a:endParaRPr lang="en-GB" sz="1100" dirty="0">
              <a:ea typeface="MS PGothic"/>
              <a:cs typeface="MS PGothic"/>
            </a:endParaRPr>
          </a:p>
        </p:txBody>
      </p:sp>
      <p:sp>
        <p:nvSpPr>
          <p:cNvPr id="30723" name="Rectangle 2"/>
          <p:cNvSpPr>
            <a:spLocks noGrp="1" noRot="1" noChangeAspect="1" noChangeArrowheads="1" noTextEdit="1"/>
          </p:cNvSpPr>
          <p:nvPr>
            <p:ph type="sldImg"/>
          </p:nvPr>
        </p:nvSpPr>
        <p:spPr>
          <a:xfrm>
            <a:off x="938213" y="746125"/>
            <a:ext cx="5022850" cy="3768725"/>
          </a:xfrm>
          <a:ln/>
        </p:spPr>
      </p:sp>
      <p:sp>
        <p:nvSpPr>
          <p:cNvPr id="30724" name="Rectangle 3"/>
          <p:cNvSpPr>
            <a:spLocks noGrp="1" noChangeArrowheads="1"/>
          </p:cNvSpPr>
          <p:nvPr>
            <p:ph type="body" idx="1"/>
          </p:nvPr>
        </p:nvSpPr>
        <p:spPr>
          <a:xfrm>
            <a:off x="689306" y="4772954"/>
            <a:ext cx="5517524" cy="4511623"/>
          </a:xfrm>
          <a:noFill/>
        </p:spPr>
        <p:txBody>
          <a:bodyPr lIns="87225" tIns="43620" rIns="87225" bIns="43620"/>
          <a:lstStyle/>
          <a:p>
            <a:pPr marL="723304" lvl="1" indent="-277084"/>
            <a:r>
              <a:rPr lang="en-GB" dirty="0" smtClean="0">
                <a:latin typeface="Arial" charset="0"/>
              </a:rPr>
              <a:t>Senior </a:t>
            </a:r>
          </a:p>
          <a:p>
            <a:pPr marL="1113151" lvl="2" indent="-220696"/>
            <a:r>
              <a:rPr lang="en-GB" dirty="0" smtClean="0">
                <a:latin typeface="Arial" charset="0"/>
              </a:rPr>
              <a:t>Significant cushion against loss</a:t>
            </a:r>
          </a:p>
          <a:p>
            <a:pPr marL="1113151" lvl="2" indent="-220696"/>
            <a:endParaRPr lang="en-GB" dirty="0" smtClean="0">
              <a:latin typeface="Arial" charset="0"/>
            </a:endParaRPr>
          </a:p>
          <a:p>
            <a:pPr marL="723304" lvl="1" indent="-277084"/>
            <a:r>
              <a:rPr lang="en-GB" dirty="0" smtClean="0">
                <a:latin typeface="Arial" charset="0"/>
              </a:rPr>
              <a:t>Secured </a:t>
            </a:r>
          </a:p>
          <a:p>
            <a:pPr marL="1113151" lvl="2" indent="-220696"/>
            <a:r>
              <a:rPr lang="en-GB" dirty="0" smtClean="0">
                <a:latin typeface="Arial" charset="0"/>
              </a:rPr>
              <a:t>Higher recovery rates than high yield</a:t>
            </a:r>
          </a:p>
          <a:p>
            <a:pPr marL="1113151" lvl="2" indent="-220696"/>
            <a:r>
              <a:rPr lang="en-GB" dirty="0" smtClean="0">
                <a:latin typeface="Arial" charset="0"/>
              </a:rPr>
              <a:t>First ranking claim on assets &amp; equity</a:t>
            </a:r>
          </a:p>
          <a:p>
            <a:pPr marL="723304" lvl="1" indent="-277084"/>
            <a:endParaRPr lang="en-GB" dirty="0" smtClean="0">
              <a:latin typeface="Arial" charset="0"/>
            </a:endParaRPr>
          </a:p>
          <a:p>
            <a:pPr marL="723304" lvl="1" indent="-277084"/>
            <a:r>
              <a:rPr lang="en-GB" dirty="0" smtClean="0">
                <a:latin typeface="Arial" charset="0"/>
              </a:rPr>
              <a:t>Financial covenants </a:t>
            </a:r>
          </a:p>
          <a:p>
            <a:pPr marL="1113151" lvl="2" indent="-220696"/>
            <a:r>
              <a:rPr lang="en-GB" dirty="0" smtClean="0">
                <a:latin typeface="Arial" charset="0"/>
              </a:rPr>
              <a:t>Maintenance</a:t>
            </a:r>
          </a:p>
          <a:p>
            <a:pPr marL="723304" lvl="1" indent="-277084"/>
            <a:endParaRPr lang="en-GB" dirty="0" smtClean="0">
              <a:latin typeface="Arial" charset="0"/>
            </a:endParaRPr>
          </a:p>
          <a:p>
            <a:pPr marL="723304" lvl="1" indent="-277084"/>
            <a:r>
              <a:rPr lang="en-GB" dirty="0" smtClean="0">
                <a:latin typeface="Arial" charset="0"/>
              </a:rPr>
              <a:t>Floating rate </a:t>
            </a:r>
          </a:p>
          <a:p>
            <a:pPr marL="1113151" lvl="2" indent="-220696"/>
            <a:r>
              <a:rPr lang="en-GB" dirty="0" smtClean="0">
                <a:latin typeface="Arial" charset="0"/>
              </a:rPr>
              <a:t>Obvious advantage in rising rate cycle</a:t>
            </a:r>
          </a:p>
          <a:p>
            <a:pPr marL="723304" lvl="1" indent="-277084"/>
            <a:endParaRPr lang="en-GB" dirty="0" smtClean="0">
              <a:latin typeface="Arial" charset="0"/>
            </a:endParaRPr>
          </a:p>
          <a:p>
            <a:pPr marL="723304" lvl="1" indent="-277084"/>
            <a:r>
              <a:rPr lang="en-GB" dirty="0" smtClean="0">
                <a:latin typeface="Arial" charset="0"/>
              </a:rPr>
              <a:t>Access to private data</a:t>
            </a:r>
          </a:p>
          <a:p>
            <a:pPr marL="1113151" lvl="2" indent="-220696"/>
            <a:r>
              <a:rPr lang="en-GB" dirty="0" smtClean="0">
                <a:latin typeface="Arial" charset="0"/>
              </a:rPr>
              <a:t>Due Diligence provided</a:t>
            </a:r>
          </a:p>
          <a:p>
            <a:pPr eaLnBrk="1" hangingPunct="1"/>
            <a:endParaRPr lang="en-US" dirty="0" smtClean="0">
              <a:latin typeface="Arial" charset="0"/>
            </a:endParaRPr>
          </a:p>
        </p:txBody>
      </p:sp>
    </p:spTree>
    <p:extLst>
      <p:ext uri="{BB962C8B-B14F-4D97-AF65-F5344CB8AC3E}">
        <p14:creationId xmlns:p14="http://schemas.microsoft.com/office/powerpoint/2010/main" val="993208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CS WELLI All Denom Spreadsheet. Hedged to GBP tab (Discount Margin (3-year life)</a:t>
            </a:r>
            <a:r>
              <a:rPr lang="en-GB" baseline="0" dirty="0" smtClean="0"/>
              <a:t> row)</a:t>
            </a:r>
            <a:endParaRPr lang="en-GB" dirty="0"/>
          </a:p>
        </p:txBody>
      </p:sp>
      <p:sp>
        <p:nvSpPr>
          <p:cNvPr id="4" name="Slide Number Placeholder 3"/>
          <p:cNvSpPr>
            <a:spLocks noGrp="1"/>
          </p:cNvSpPr>
          <p:nvPr>
            <p:ph type="sldNum" sz="quarter" idx="10"/>
          </p:nvPr>
        </p:nvSpPr>
        <p:spPr/>
        <p:txBody>
          <a:bodyPr/>
          <a:lstStyle/>
          <a:p>
            <a:fld id="{49908495-6651-4F57-B722-ED584C511E7B}" type="slidenum">
              <a:rPr lang="en-GB" smtClean="0"/>
              <a:t>5</a:t>
            </a:fld>
            <a:endParaRPr lang="en-GB" dirty="0"/>
          </a:p>
        </p:txBody>
      </p:sp>
    </p:spTree>
    <p:extLst>
      <p:ext uri="{BB962C8B-B14F-4D97-AF65-F5344CB8AC3E}">
        <p14:creationId xmlns:p14="http://schemas.microsoft.com/office/powerpoint/2010/main" val="158989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908495-6651-4F57-B722-ED584C511E7B}" type="slidenum">
              <a:rPr lang="en-GB" smtClean="0"/>
              <a:t>6</a:t>
            </a:fld>
            <a:endParaRPr lang="en-GB"/>
          </a:p>
        </p:txBody>
      </p:sp>
    </p:spTree>
    <p:extLst>
      <p:ext uri="{BB962C8B-B14F-4D97-AF65-F5344CB8AC3E}">
        <p14:creationId xmlns:p14="http://schemas.microsoft.com/office/powerpoint/2010/main" val="356687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miter lim="800000"/>
            <a:headEnd/>
            <a:tailEnd/>
          </a:ln>
        </p:spPr>
        <p:txBody>
          <a:bodyPr/>
          <a:lstStyle/>
          <a:p>
            <a:fld id="{5F42475B-5E43-4A58-B09A-1B85FDC3ED42}" type="slidenum">
              <a:rPr lang="en-GB" smtClean="0">
                <a:latin typeface="Arial" charset="0"/>
              </a:rPr>
              <a:pPr/>
              <a:t>7</a:t>
            </a:fld>
            <a:endParaRPr lang="en-GB" dirty="0" smtClean="0">
              <a:latin typeface="Arial" charset="0"/>
            </a:endParaRPr>
          </a:p>
        </p:txBody>
      </p:sp>
      <p:sp>
        <p:nvSpPr>
          <p:cNvPr id="76802"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r>
              <a:rPr lang="en-GB" b="1" dirty="0" smtClean="0"/>
              <a:t>Donal</a:t>
            </a:r>
          </a:p>
          <a:p>
            <a:endParaRPr lang="en-GB" b="1" dirty="0" smtClean="0"/>
          </a:p>
          <a:p>
            <a:r>
              <a:rPr lang="en-GB" b="0" dirty="0" smtClean="0"/>
              <a:t>Asset-backed securities</a:t>
            </a:r>
            <a:r>
              <a:rPr lang="en-GB" b="0" baseline="0" dirty="0" smtClean="0"/>
              <a:t> are often seen as a complex area of the market. This slide aims to simplify the structure and let you see where you would fit in as an investor (generally near the top of that trickle-down effect) and what the purpose these assets serve in the grand scheme of things.</a:t>
            </a:r>
          </a:p>
          <a:p>
            <a:endParaRPr lang="en-GB" b="0" baseline="0" dirty="0" smtClean="0"/>
          </a:p>
          <a:p>
            <a:r>
              <a:rPr lang="en-GB" b="0" baseline="0" dirty="0" smtClean="0"/>
              <a:t>The easiest way to think about these assets is as a transfer of risk. It allows the seller to transfer risk from its balance sheet into the capital markets (</a:t>
            </a:r>
            <a:r>
              <a:rPr lang="en-GB" b="0" baseline="0" dirty="0" err="1" smtClean="0"/>
              <a:t>eg</a:t>
            </a:r>
            <a:r>
              <a:rPr lang="en-GB" b="0" baseline="0" dirty="0" smtClean="0"/>
              <a:t> pension funds and asset managers) </a:t>
            </a:r>
            <a:r>
              <a:rPr lang="en-GB" b="0" baseline="0" dirty="0" err="1" smtClean="0"/>
              <a:t>ie</a:t>
            </a:r>
            <a:r>
              <a:rPr lang="en-GB" b="0" baseline="0" dirty="0" smtClean="0"/>
              <a:t> someone not willing to keep the risk can sell it to someone willing to take it. Capital markets can step in to provide greater liquidity to the global financial system.</a:t>
            </a:r>
            <a:endParaRPr lang="en-GB" b="0" dirty="0" smtClean="0"/>
          </a:p>
          <a:p>
            <a:endParaRPr lang="en-GB" b="0" dirty="0" smtClean="0"/>
          </a:p>
          <a:p>
            <a:r>
              <a:rPr lang="en-GB" b="0" dirty="0" smtClean="0"/>
              <a:t>To</a:t>
            </a:r>
            <a:r>
              <a:rPr lang="en-GB" b="0" baseline="0" dirty="0" smtClean="0"/>
              <a:t> simplify things – we think of the two main parties involved in an ABS transaction</a:t>
            </a:r>
          </a:p>
          <a:p>
            <a:endParaRPr lang="en-GB" b="0" baseline="0" dirty="0" smtClean="0"/>
          </a:p>
          <a:p>
            <a:r>
              <a:rPr lang="en-GB" b="0" i="1" baseline="0" dirty="0" smtClean="0"/>
              <a:t>The Seller:</a:t>
            </a:r>
          </a:p>
          <a:p>
            <a:r>
              <a:rPr lang="en-GB" b="0" dirty="0" smtClean="0"/>
              <a:t>Packages up a </a:t>
            </a:r>
            <a:r>
              <a:rPr lang="en-GB" b="0" baseline="0" dirty="0" smtClean="0"/>
              <a:t>“pool of assets” that feeds the asset-backed security - </a:t>
            </a:r>
            <a:r>
              <a:rPr lang="en-GB" b="0" baseline="0" dirty="0" err="1" smtClean="0"/>
              <a:t>cashflow</a:t>
            </a:r>
            <a:r>
              <a:rPr lang="en-GB" b="0" baseline="0" dirty="0" smtClean="0"/>
              <a:t> generative assets.  The easiest way to picture this is for the bucket to be full or mortgage assets, which form the basis for the </a:t>
            </a:r>
            <a:r>
              <a:rPr lang="en-GB" b="0" baseline="0" dirty="0" err="1" smtClean="0"/>
              <a:t>cashflows</a:t>
            </a:r>
            <a:r>
              <a:rPr lang="en-GB" b="0" baseline="0" dirty="0" smtClean="0"/>
              <a:t> that the ABS structure is going to generate </a:t>
            </a:r>
            <a:r>
              <a:rPr lang="en-GB" b="0" baseline="0" dirty="0" err="1" smtClean="0"/>
              <a:t>ie</a:t>
            </a:r>
            <a:r>
              <a:rPr lang="en-GB" b="0" baseline="0" dirty="0" smtClean="0"/>
              <a:t> your mortgage repayments can form part of the coupon received by an ABS investor.  A bank can choose to sell all of the future </a:t>
            </a:r>
            <a:r>
              <a:rPr lang="en-GB" b="0" baseline="0" dirty="0" err="1" smtClean="0"/>
              <a:t>cashflows</a:t>
            </a:r>
            <a:r>
              <a:rPr lang="en-GB" b="0" baseline="0" dirty="0" smtClean="0"/>
              <a:t> on a pool of mortgages that it has underwritten – into the capital markets (</a:t>
            </a:r>
            <a:r>
              <a:rPr lang="en-GB" b="0" baseline="0" dirty="0" err="1" smtClean="0"/>
              <a:t>eg</a:t>
            </a:r>
            <a:r>
              <a:rPr lang="en-GB" b="0" baseline="0" dirty="0" smtClean="0"/>
              <a:t> to pension funds or fund managers).</a:t>
            </a:r>
          </a:p>
          <a:p>
            <a:endParaRPr lang="en-GB" b="0" dirty="0" smtClean="0"/>
          </a:p>
          <a:p>
            <a:r>
              <a:rPr lang="en-GB" b="0" i="1" dirty="0" smtClean="0"/>
              <a:t>The</a:t>
            </a:r>
            <a:r>
              <a:rPr lang="en-GB" b="0" i="1" baseline="0" dirty="0" smtClean="0"/>
              <a:t> Buyer:</a:t>
            </a:r>
          </a:p>
          <a:p>
            <a:r>
              <a:rPr lang="en-GB" b="0" baseline="0" dirty="0" smtClean="0"/>
              <a:t>The ABS will be structured with varying levels of risk, from “Super Senior / AAA”, right down to the equity tranche. An investor can choose where exactly in the structure of the asset they want to invest with the yield offered getting progressively higher, as you move down the structure.</a:t>
            </a:r>
          </a:p>
          <a:p>
            <a:endParaRPr lang="en-GB" b="0" i="0" baseline="0" dirty="0" smtClean="0"/>
          </a:p>
          <a:p>
            <a:r>
              <a:rPr lang="en-GB" b="1" i="0" baseline="0" dirty="0" smtClean="0"/>
              <a:t>Benefits</a:t>
            </a:r>
            <a:endParaRPr lang="en-GB" b="0" i="0" baseline="0" dirty="0" smtClean="0"/>
          </a:p>
          <a:p>
            <a:r>
              <a:rPr lang="en-GB" b="0" i="0" baseline="0" dirty="0" smtClean="0"/>
              <a:t>Should benefit both the seller and the buyer, an efficient transfer of risk</a:t>
            </a:r>
          </a:p>
          <a:p>
            <a:endParaRPr lang="en-GB" b="0" i="0" baseline="0" dirty="0" smtClean="0"/>
          </a:p>
          <a:p>
            <a:r>
              <a:rPr lang="en-GB" b="0" i="0" baseline="0" dirty="0" smtClean="0"/>
              <a:t>Buyer has flexibility to choose between different credit ratings and whether it wants a fixed or floating coupon payment.</a:t>
            </a:r>
          </a:p>
          <a:p>
            <a:r>
              <a:rPr lang="en-GB" b="0" i="0" baseline="0" dirty="0" smtClean="0"/>
              <a:t>Secured against underlying </a:t>
            </a:r>
            <a:r>
              <a:rPr lang="en-GB" b="0" i="0" baseline="0" dirty="0" err="1" smtClean="0"/>
              <a:t>cashflows</a:t>
            </a:r>
            <a:endParaRPr lang="en-GB" b="0" i="0" baseline="0" dirty="0" smtClean="0"/>
          </a:p>
          <a:p>
            <a:r>
              <a:rPr lang="en-GB" b="0" i="0" baseline="0" dirty="0" smtClean="0"/>
              <a:t>Often gives a yield pick-up against equivalent corporate bonds</a:t>
            </a:r>
            <a:endParaRPr lang="en-GB" b="1" i="0" dirty="0"/>
          </a:p>
        </p:txBody>
      </p:sp>
    </p:spTree>
    <p:extLst>
      <p:ext uri="{BB962C8B-B14F-4D97-AF65-F5344CB8AC3E}">
        <p14:creationId xmlns:p14="http://schemas.microsoft.com/office/powerpoint/2010/main" val="97705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Jenny / Donal</a:t>
            </a:r>
          </a:p>
          <a:p>
            <a:endParaRPr lang="en-GB" b="1" dirty="0" smtClean="0"/>
          </a:p>
          <a:p>
            <a:r>
              <a:rPr lang="en-GB" b="0" dirty="0" smtClean="0"/>
              <a:t>This slide illustrates</a:t>
            </a:r>
            <a:r>
              <a:rPr lang="en-GB" b="0" baseline="0" dirty="0" smtClean="0"/>
              <a:t> the potential benefits of investing in “floating rate” assets (some of which we’ll touch on later), as a way of protecting against rising interest.</a:t>
            </a:r>
          </a:p>
          <a:p>
            <a:endParaRPr lang="en-GB" b="0" baseline="0" dirty="0" smtClean="0"/>
          </a:p>
          <a:p>
            <a:r>
              <a:rPr lang="en-GB" b="0" baseline="0" dirty="0" smtClean="0"/>
              <a:t>[double check with MF as to whether he’s changed script]</a:t>
            </a:r>
            <a:endParaRPr lang="en-GB" b="0" dirty="0" smtClean="0"/>
          </a:p>
          <a:p>
            <a:endParaRPr lang="en-GB" b="1" dirty="0" smtClean="0"/>
          </a:p>
          <a:p>
            <a:r>
              <a:rPr lang="en-GB" dirty="0"/>
              <a:t>We have assumed a scenario whereby interest rates are rising by 0.5% each year (illustrative purposes, not our base-case or a forecast). And we have used two bonds with the same level of coupon at outset, to make it clear.</a:t>
            </a:r>
          </a:p>
          <a:p>
            <a:endParaRPr lang="en-GB" dirty="0"/>
          </a:p>
          <a:p>
            <a:r>
              <a:rPr lang="en-GB" dirty="0"/>
              <a:t>On the left-hand side of the page we have shown a traditional bond which offers a fixed rate coupon of 5.5%. What this means is the coupon doesn't vary and investors consistently receive 5½% income per annum despite interest rates rising gradually each year.  The stability of the income means that when interest rates are rising, the price of the bond generally falls as this fixed rate coupon is less attractive for investors in an environment with rising interest rates.</a:t>
            </a:r>
          </a:p>
          <a:p>
            <a:r>
              <a:rPr lang="en-GB" dirty="0"/>
              <a:t> </a:t>
            </a:r>
          </a:p>
          <a:p>
            <a:r>
              <a:rPr lang="en-GB" dirty="0"/>
              <a:t>However, on the right-hand side of the page is an example of a floating rate coupon, in this instance paying a coupon of 5% above the underlying cash-rate (ie Cash + 5% = 5.5% when interest rates are 0.5%). In this example, you can see that as interest rates increase by 0.5% each year, the income received also increases by 0.5% each year.  The increase in the coupon in line with interest rate rises means that the bond remains attractive for investors and the price remains relatively stable.</a:t>
            </a:r>
          </a:p>
          <a:p>
            <a:r>
              <a:rPr lang="en-GB" dirty="0"/>
              <a:t>   </a:t>
            </a:r>
          </a:p>
          <a:p>
            <a:r>
              <a:rPr lang="en-GB" dirty="0"/>
              <a:t>Assets like this aren’t trying to predict when interest rates will rise, but they offer protection if interest rates do rise. We discuss some assets of this nature a little bit later.</a:t>
            </a:r>
          </a:p>
          <a:p>
            <a:endParaRPr lang="en-GB" b="1" dirty="0"/>
          </a:p>
        </p:txBody>
      </p:sp>
      <p:sp>
        <p:nvSpPr>
          <p:cNvPr id="4" name="Slide Number Placeholder 3"/>
          <p:cNvSpPr>
            <a:spLocks noGrp="1"/>
          </p:cNvSpPr>
          <p:nvPr>
            <p:ph type="sldNum" sz="quarter" idx="10"/>
          </p:nvPr>
        </p:nvSpPr>
        <p:spPr/>
        <p:txBody>
          <a:bodyPr/>
          <a:lstStyle/>
          <a:p>
            <a:fld id="{49908495-6651-4F57-B722-ED584C511E7B}" type="slidenum">
              <a:rPr lang="en-GB" smtClean="0"/>
              <a:t>10</a:t>
            </a:fld>
            <a:endParaRPr lang="en-GB" dirty="0"/>
          </a:p>
        </p:txBody>
      </p:sp>
    </p:spTree>
    <p:extLst>
      <p:ext uri="{BB962C8B-B14F-4D97-AF65-F5344CB8AC3E}">
        <p14:creationId xmlns:p14="http://schemas.microsoft.com/office/powerpoint/2010/main" val="172739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Donal</a:t>
            </a:r>
          </a:p>
          <a:p>
            <a:endParaRPr lang="en-GB" sz="1200" b="1" dirty="0" smtClean="0"/>
          </a:p>
          <a:p>
            <a:r>
              <a:rPr lang="en-GB" sz="1200" b="0" dirty="0" smtClean="0"/>
              <a:t>Another</a:t>
            </a:r>
            <a:r>
              <a:rPr lang="en-GB" sz="1200" b="0" baseline="0" dirty="0" smtClean="0"/>
              <a:t> strategy that a number of fund managers offer and that institutional investors have started considering is a “Multi Asset Credit” approach. It is generally quite a different approach to an absolute return bond strategy but can offer similar outcomes and benefits for an investor.</a:t>
            </a:r>
          </a:p>
          <a:p>
            <a:endParaRPr lang="en-GB" sz="1200" b="0" baseline="0" dirty="0" smtClean="0"/>
          </a:p>
          <a:p>
            <a:r>
              <a:rPr lang="en-GB" sz="1200" b="0" baseline="0" dirty="0" smtClean="0"/>
              <a:t>Firstly, the approach aims to protect against investors from the negative impacts that a rise in interest rates and government bond yields might have on their fixed income portfolios. It does this by generally investing in floating rate assets (which I spoken about before) or assets with shorter durations than traditional bond assets (a concept that Olly introduced earlier). As a result, a portfolio like this is well set-up to protect against an environment of rising interest rates.</a:t>
            </a:r>
          </a:p>
          <a:p>
            <a:endParaRPr lang="en-GB" sz="1200" b="0" baseline="0" dirty="0" smtClean="0"/>
          </a:p>
          <a:p>
            <a:r>
              <a:rPr lang="en-GB" sz="1200" b="0" baseline="0" dirty="0" smtClean="0"/>
              <a:t>The chart on the right aims to illustrate this. It compares a traditional corporate bond portfolio on the left with a new Multi Asset Credit portfolio on the right. The main idea to take away from this is that the overall levels of volatility that you experience as an investor might not be materially different, but you would be swapping some of the embedded interest rate risk in your corporate bond portfolio for additional credit risk by investing in a different way. The size of the individual components would vary strategy to strategy which is why  I haven’t put explicit numbers around these charts, but I want to make sure that you have something to remind of the difference between a corporate bond portfolio and a multi asset credit portfolio.</a:t>
            </a:r>
          </a:p>
          <a:p>
            <a:endParaRPr lang="en-GB" sz="1200" b="0" baseline="0" dirty="0" smtClean="0"/>
          </a:p>
          <a:p>
            <a:r>
              <a:rPr lang="en-GB" sz="1200" b="0" baseline="0" dirty="0" smtClean="0"/>
              <a:t>It does this by taking a more flexible investment approach (which is the theme of the presentation – less constraints can lead to better potential outcomes) and accessing a number of areas of credit markets. I showed a number of these credit assets on an earlier slide when I spoke about risk, return and liquidity and again when I introduced you to the credit-rating spectrum. Empowering a manager to take more credit risk, and access more areas of the market can give flexibility to produce superior results for you in the long term.</a:t>
            </a:r>
          </a:p>
          <a:p>
            <a:endParaRPr lang="en-GB" sz="1200" b="0" baseline="0" dirty="0" smtClean="0"/>
          </a:p>
          <a:p>
            <a:r>
              <a:rPr lang="en-GB" sz="1200" b="0" baseline="0" dirty="0" smtClean="0"/>
              <a:t>Given the increased exposure to credit risk, picking the right bonds is important so you must employ a manager that you believe is capable of this across different markets. While there is often flexibility to move the asset allocation between different assets, the heart of a strategy like this is assessing and picking the right bonds.</a:t>
            </a:r>
            <a:endParaRPr lang="en-GB" dirty="0"/>
          </a:p>
        </p:txBody>
      </p:sp>
      <p:sp>
        <p:nvSpPr>
          <p:cNvPr id="4" name="Slide Number Placeholder 3"/>
          <p:cNvSpPr>
            <a:spLocks noGrp="1"/>
          </p:cNvSpPr>
          <p:nvPr>
            <p:ph type="sldNum" sz="quarter" idx="10"/>
          </p:nvPr>
        </p:nvSpPr>
        <p:spPr/>
        <p:txBody>
          <a:bodyPr/>
          <a:lstStyle/>
          <a:p>
            <a:fld id="{49908495-6651-4F57-B722-ED584C511E7B}" type="slidenum">
              <a:rPr lang="en-GB" smtClean="0"/>
              <a:t>12</a:t>
            </a:fld>
            <a:endParaRPr lang="en-GB" dirty="0"/>
          </a:p>
        </p:txBody>
      </p:sp>
    </p:spTree>
    <p:extLst>
      <p:ext uri="{BB962C8B-B14F-4D97-AF65-F5344CB8AC3E}">
        <p14:creationId xmlns:p14="http://schemas.microsoft.com/office/powerpoint/2010/main" val="1343612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743769" y="4383825"/>
            <a:ext cx="5774400" cy="1512000"/>
          </a:xfrm>
          <a:prstGeom prst="rect">
            <a:avLst/>
          </a:prstGeom>
        </p:spPr>
        <p:txBody>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0" name="Title 1"/>
          <p:cNvSpPr>
            <a:spLocks noGrp="1"/>
          </p:cNvSpPr>
          <p:nvPr>
            <p:ph type="ctrTitle"/>
          </p:nvPr>
        </p:nvSpPr>
        <p:spPr>
          <a:xfrm>
            <a:off x="743769" y="2081850"/>
            <a:ext cx="5774400" cy="864000"/>
          </a:xfrm>
          <a:prstGeom prst="rect">
            <a:avLst/>
          </a:prstGeom>
        </p:spPr>
        <p:txBody>
          <a:bodyPr anchor="t" anchorCtr="0">
            <a:noAutofit/>
          </a:bodyPr>
          <a:lstStyle>
            <a:lvl1pPr>
              <a:defRPr sz="2800">
                <a:solidFill>
                  <a:schemeClr val="tx1"/>
                </a:solidFill>
              </a:defRPr>
            </a:lvl1pPr>
          </a:lstStyle>
          <a:p>
            <a:r>
              <a:rPr lang="en-US" smtClean="0"/>
              <a:t>Click to edit Master title style</a:t>
            </a:r>
            <a:endParaRPr lang="en-GB" dirty="0"/>
          </a:p>
        </p:txBody>
      </p:sp>
      <p:grpSp>
        <p:nvGrpSpPr>
          <p:cNvPr id="5" name="Group 4"/>
          <p:cNvGrpSpPr/>
          <p:nvPr userDrawn="1"/>
        </p:nvGrpSpPr>
        <p:grpSpPr>
          <a:xfrm>
            <a:off x="6875039" y="-1651"/>
            <a:ext cx="1800000" cy="6854952"/>
            <a:chOff x="6875039" y="-1651"/>
            <a:chExt cx="1800000" cy="6854952"/>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74" r="21167"/>
            <a:stretch/>
          </p:blipFill>
          <p:spPr>
            <a:xfrm>
              <a:off x="6987103" y="-1651"/>
              <a:ext cx="1575872" cy="685495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5039" y="6326967"/>
              <a:ext cx="1800000" cy="318767"/>
            </a:xfrm>
            <a:prstGeom prst="rect">
              <a:avLst/>
            </a:prstGeom>
          </p:spPr>
        </p:pic>
      </p:grpSp>
    </p:spTree>
    <p:extLst>
      <p:ext uri="{BB962C8B-B14F-4D97-AF65-F5344CB8AC3E}">
        <p14:creationId xmlns:p14="http://schemas.microsoft.com/office/powerpoint/2010/main" val="5867094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sp>
        <p:nvSpPr>
          <p:cNvPr id="3" name="Title 1"/>
          <p:cNvSpPr>
            <a:spLocks noGrp="1"/>
          </p:cNvSpPr>
          <p:nvPr>
            <p:ph type="title"/>
          </p:nvPr>
        </p:nvSpPr>
        <p:spPr>
          <a:xfrm>
            <a:off x="438150" y="332656"/>
            <a:ext cx="8229600" cy="648072"/>
          </a:xfrm>
        </p:spPr>
        <p:txBody>
          <a:bodyPr/>
          <a:lstStyle>
            <a:lvl1pPr>
              <a:defRPr>
                <a:solidFill>
                  <a:schemeClr val="tx1"/>
                </a:solidFill>
              </a:defRPr>
            </a:lvl1pPr>
          </a:lstStyle>
          <a:p>
            <a:r>
              <a:rPr lang="en-GB" dirty="0" smtClean="0"/>
              <a:t>Click to edit Master title style</a:t>
            </a:r>
            <a:endParaRPr lang="en-CA" dirty="0"/>
          </a:p>
        </p:txBody>
      </p:sp>
      <p:cxnSp>
        <p:nvCxnSpPr>
          <p:cNvPr id="11" name="Straight Connector 10"/>
          <p:cNvCxnSpPr/>
          <p:nvPr userDrawn="1"/>
        </p:nvCxnSpPr>
        <p:spPr>
          <a:xfrm>
            <a:off x="464660" y="978371"/>
            <a:ext cx="820814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10"/>
          </p:nvPr>
        </p:nvSpPr>
        <p:spPr>
          <a:xfrm>
            <a:off x="457200" y="1081275"/>
            <a:ext cx="8240400" cy="338400"/>
          </a:xfrm>
          <a:prstGeom prst="rect">
            <a:avLst/>
          </a:prstGeom>
        </p:spPr>
        <p:txBody>
          <a:bodyPr/>
          <a:lstStyle>
            <a:lvl1pPr marL="0" indent="0" algn="l">
              <a:buNone/>
              <a:defRPr sz="20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Chart Placeholder 8"/>
          <p:cNvSpPr>
            <a:spLocks noGrp="1"/>
          </p:cNvSpPr>
          <p:nvPr>
            <p:ph type="chart" sz="quarter" idx="14"/>
          </p:nvPr>
        </p:nvSpPr>
        <p:spPr>
          <a:xfrm>
            <a:off x="449263" y="1916112"/>
            <a:ext cx="3740150" cy="1509713"/>
          </a:xfrm>
          <a:prstGeom prst="rect">
            <a:avLst/>
          </a:prstGeom>
          <a:noFill/>
        </p:spPr>
        <p:txBody>
          <a:bodyPr/>
          <a:lstStyle/>
          <a:p>
            <a:r>
              <a:rPr lang="en-GB" dirty="0" smtClean="0"/>
              <a:t>Click icon to add chart</a:t>
            </a:r>
            <a:endParaRPr lang="en-GB" dirty="0"/>
          </a:p>
        </p:txBody>
      </p:sp>
      <p:sp>
        <p:nvSpPr>
          <p:cNvPr id="10" name="Chart Placeholder 8"/>
          <p:cNvSpPr>
            <a:spLocks noGrp="1"/>
          </p:cNvSpPr>
          <p:nvPr>
            <p:ph type="chart" sz="quarter" idx="15"/>
          </p:nvPr>
        </p:nvSpPr>
        <p:spPr>
          <a:xfrm>
            <a:off x="4913313" y="1916112"/>
            <a:ext cx="3740150" cy="1509713"/>
          </a:xfrm>
          <a:prstGeom prst="rect">
            <a:avLst/>
          </a:prstGeom>
          <a:noFill/>
        </p:spPr>
        <p:txBody>
          <a:bodyPr/>
          <a:lstStyle/>
          <a:p>
            <a:r>
              <a:rPr lang="en-GB" dirty="0" smtClean="0"/>
              <a:t>Click icon to add chart</a:t>
            </a:r>
            <a:endParaRPr lang="en-GB" dirty="0"/>
          </a:p>
        </p:txBody>
      </p:sp>
      <p:sp>
        <p:nvSpPr>
          <p:cNvPr id="16" name="Chart Placeholder 8"/>
          <p:cNvSpPr>
            <a:spLocks noGrp="1"/>
          </p:cNvSpPr>
          <p:nvPr>
            <p:ph type="chart" sz="quarter" idx="16"/>
          </p:nvPr>
        </p:nvSpPr>
        <p:spPr>
          <a:xfrm>
            <a:off x="449263" y="3935412"/>
            <a:ext cx="3740150" cy="1509713"/>
          </a:xfrm>
          <a:prstGeom prst="rect">
            <a:avLst/>
          </a:prstGeom>
          <a:noFill/>
        </p:spPr>
        <p:txBody>
          <a:bodyPr/>
          <a:lstStyle/>
          <a:p>
            <a:r>
              <a:rPr lang="en-GB" dirty="0" smtClean="0"/>
              <a:t>Click icon to add chart</a:t>
            </a:r>
            <a:endParaRPr lang="en-GB" dirty="0"/>
          </a:p>
        </p:txBody>
      </p:sp>
      <p:sp>
        <p:nvSpPr>
          <p:cNvPr id="17" name="Chart Placeholder 8"/>
          <p:cNvSpPr>
            <a:spLocks noGrp="1"/>
          </p:cNvSpPr>
          <p:nvPr>
            <p:ph type="chart" sz="quarter" idx="17"/>
          </p:nvPr>
        </p:nvSpPr>
        <p:spPr>
          <a:xfrm>
            <a:off x="4916488" y="3935412"/>
            <a:ext cx="3740150" cy="1509713"/>
          </a:xfrm>
          <a:prstGeom prst="rect">
            <a:avLst/>
          </a:prstGeom>
          <a:noFill/>
        </p:spPr>
        <p:txBody>
          <a:bodyPr/>
          <a:lstStyle/>
          <a:p>
            <a:r>
              <a:rPr lang="en-GB" dirty="0" smtClean="0"/>
              <a:t>Click icon to add chart</a:t>
            </a:r>
            <a:endParaRPr lang="en-GB" dirty="0"/>
          </a:p>
        </p:txBody>
      </p:sp>
    </p:spTree>
    <p:extLst>
      <p:ext uri="{BB962C8B-B14F-4D97-AF65-F5344CB8AC3E}">
        <p14:creationId xmlns:p14="http://schemas.microsoft.com/office/powerpoint/2010/main" val="1006609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741090" y="1762151"/>
            <a:ext cx="5774400" cy="1080120"/>
          </a:xfrm>
          <a:prstGeom prst="rect">
            <a:avLst/>
          </a:prstGeom>
        </p:spPr>
        <p:txBody>
          <a:bodyPr anchor="ctr" anchorCtr="0">
            <a:normAutofit/>
          </a:bodyPr>
          <a:lstStyle>
            <a:lvl1pPr>
              <a:defRPr sz="2800">
                <a:solidFill>
                  <a:schemeClr val="tx1"/>
                </a:solidFill>
              </a:defRPr>
            </a:lvl1pPr>
          </a:lstStyle>
          <a:p>
            <a:r>
              <a:rPr lang="en-US" smtClean="0"/>
              <a:t>Click to edit Master title style</a:t>
            </a:r>
            <a:endParaRPr lang="en-GB" dirty="0"/>
          </a:p>
        </p:txBody>
      </p:sp>
      <p:grpSp>
        <p:nvGrpSpPr>
          <p:cNvPr id="4" name="Group 3"/>
          <p:cNvGrpSpPr/>
          <p:nvPr userDrawn="1"/>
        </p:nvGrpSpPr>
        <p:grpSpPr>
          <a:xfrm>
            <a:off x="6875039" y="-1651"/>
            <a:ext cx="1800000" cy="6854952"/>
            <a:chOff x="6875039" y="-1651"/>
            <a:chExt cx="1800000" cy="6854952"/>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9474" r="21167"/>
            <a:stretch/>
          </p:blipFill>
          <p:spPr>
            <a:xfrm>
              <a:off x="6987103" y="-1651"/>
              <a:ext cx="1575872" cy="6854952"/>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5039" y="6326967"/>
              <a:ext cx="1800000" cy="318767"/>
            </a:xfrm>
            <a:prstGeom prst="rect">
              <a:avLst/>
            </a:prstGeom>
          </p:spPr>
        </p:pic>
      </p:grpSp>
    </p:spTree>
    <p:extLst>
      <p:ext uri="{BB962C8B-B14F-4D97-AF65-F5344CB8AC3E}">
        <p14:creationId xmlns:p14="http://schemas.microsoft.com/office/powerpoint/2010/main" val="41054710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9" name="Title 1"/>
          <p:cNvSpPr>
            <a:spLocks noGrp="1"/>
          </p:cNvSpPr>
          <p:nvPr>
            <p:ph type="title"/>
          </p:nvPr>
        </p:nvSpPr>
        <p:spPr>
          <a:xfrm>
            <a:off x="438150" y="332656"/>
            <a:ext cx="8229600" cy="648072"/>
          </a:xfrm>
        </p:spPr>
        <p:txBody>
          <a:bodyPr/>
          <a:lstStyle>
            <a:lvl1pPr>
              <a:defRPr>
                <a:solidFill>
                  <a:schemeClr val="tx1"/>
                </a:solidFill>
              </a:defRPr>
            </a:lvl1pPr>
          </a:lstStyle>
          <a:p>
            <a:r>
              <a:rPr lang="en-US" smtClean="0"/>
              <a:t>Click to edit Master title style</a:t>
            </a:r>
            <a:endParaRPr lang="en-CA" dirty="0"/>
          </a:p>
        </p:txBody>
      </p:sp>
      <p:sp>
        <p:nvSpPr>
          <p:cNvPr id="10" name="Content Placeholder 2"/>
          <p:cNvSpPr>
            <a:spLocks noGrp="1"/>
          </p:cNvSpPr>
          <p:nvPr>
            <p:ph idx="1"/>
          </p:nvPr>
        </p:nvSpPr>
        <p:spPr>
          <a:xfrm>
            <a:off x="448950" y="1717586"/>
            <a:ext cx="8229600" cy="3727539"/>
          </a:xfrm>
        </p:spPr>
        <p:txBody>
          <a:bodyPr/>
          <a:lstStyle>
            <a:lvl1pPr marL="285750" indent="-285750">
              <a:buFont typeface="Arial" pitchFamily="34" charset="0"/>
              <a:buChar char="•"/>
              <a:defRPr/>
            </a:lvl1pPr>
            <a:lvl2pPr marL="538163" indent="-252413">
              <a:buFont typeface="Arial" panose="020B0604020202020204" pitchFamily="34" charset="0"/>
              <a:buChar char="•"/>
              <a:defRPr sz="1600"/>
            </a:lvl2pPr>
            <a:lvl3pPr marL="1076325" indent="-269875">
              <a:buClr>
                <a:schemeClr val="tx2"/>
              </a:buClr>
              <a:buSzPct val="100000"/>
              <a:buFont typeface="Arial" pitchFamily="34" charset="0"/>
              <a:buChar char="-"/>
              <a:defRPr sz="1400"/>
            </a:lvl3pPr>
            <a:lvl4pPr marL="1435100" indent="-268288">
              <a:buFont typeface="Arial" panose="020B0604020202020204" pitchFamily="34" charset="0"/>
              <a:buChar char="•"/>
              <a:defRPr sz="1200"/>
            </a:lvl4pPr>
            <a:lvl5pPr marL="1792288" indent="-268288">
              <a:buFont typeface="Arial" pitchFamily="34"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ubtitle 2"/>
          <p:cNvSpPr>
            <a:spLocks noGrp="1"/>
          </p:cNvSpPr>
          <p:nvPr>
            <p:ph type="subTitle" idx="10"/>
          </p:nvPr>
        </p:nvSpPr>
        <p:spPr>
          <a:xfrm>
            <a:off x="457200" y="1081275"/>
            <a:ext cx="8240400" cy="338400"/>
          </a:xfrm>
        </p:spPr>
        <p:txBody>
          <a:bodyPr/>
          <a:lstStyle>
            <a:lvl1pPr marL="0" indent="0" algn="l">
              <a:buNone/>
              <a:defRPr sz="20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12" name="Straight Connector 11"/>
          <p:cNvCxnSpPr/>
          <p:nvPr userDrawn="1"/>
        </p:nvCxnSpPr>
        <p:spPr>
          <a:xfrm>
            <a:off x="464660" y="978371"/>
            <a:ext cx="820814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8396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438150" y="332656"/>
            <a:ext cx="8229600" cy="648072"/>
          </a:xfrm>
          <a:prstGeom prst="rect">
            <a:avLst/>
          </a:prstGeom>
        </p:spPr>
        <p:txBody>
          <a:bodyPr/>
          <a:lstStyle/>
          <a:p>
            <a:r>
              <a:rPr lang="en-US" smtClean="0"/>
              <a:t>Click to edit Master title style</a:t>
            </a:r>
            <a:endParaRPr lang="en-GB" dirty="0"/>
          </a:p>
        </p:txBody>
      </p:sp>
      <p:sp>
        <p:nvSpPr>
          <p:cNvPr id="4" name="Subtitle 2"/>
          <p:cNvSpPr>
            <a:spLocks noGrp="1"/>
          </p:cNvSpPr>
          <p:nvPr>
            <p:ph type="subTitle" idx="10"/>
          </p:nvPr>
        </p:nvSpPr>
        <p:spPr>
          <a:xfrm>
            <a:off x="457200" y="1081275"/>
            <a:ext cx="8240400" cy="338400"/>
          </a:xfrm>
          <a:prstGeom prst="rect">
            <a:avLst/>
          </a:prstGeom>
        </p:spPr>
        <p:txBody>
          <a:bodyPr/>
          <a:lstStyle>
            <a:lvl1pPr marL="0" indent="0" algn="l">
              <a:buNone/>
              <a:defRPr sz="20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315140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4792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3"/>
          <p:cNvSpPr>
            <a:spLocks noGrp="1"/>
          </p:cNvSpPr>
          <p:nvPr>
            <p:ph type="tbl" sz="quarter" idx="11"/>
          </p:nvPr>
        </p:nvSpPr>
        <p:spPr>
          <a:xfrm>
            <a:off x="449263" y="1716088"/>
            <a:ext cx="8207375" cy="3690937"/>
          </a:xfrm>
          <a:prstGeom prst="rect">
            <a:avLst/>
          </a:prstGeom>
        </p:spPr>
        <p:txBody>
          <a:bodyPr/>
          <a:lstStyle/>
          <a:p>
            <a:endParaRPr lang="en-GB" dirty="0"/>
          </a:p>
        </p:txBody>
      </p:sp>
      <p:sp>
        <p:nvSpPr>
          <p:cNvPr id="8" name="Title 1"/>
          <p:cNvSpPr>
            <a:spLocks noGrp="1"/>
          </p:cNvSpPr>
          <p:nvPr>
            <p:ph type="title"/>
          </p:nvPr>
        </p:nvSpPr>
        <p:spPr>
          <a:xfrm>
            <a:off x="438150" y="332656"/>
            <a:ext cx="8229600" cy="648072"/>
          </a:xfrm>
        </p:spPr>
        <p:txBody>
          <a:bodyPr/>
          <a:lstStyle>
            <a:lvl1pPr>
              <a:defRPr>
                <a:solidFill>
                  <a:schemeClr val="tx1"/>
                </a:solidFill>
              </a:defRPr>
            </a:lvl1pPr>
          </a:lstStyle>
          <a:p>
            <a:r>
              <a:rPr lang="en-GB" dirty="0" smtClean="0"/>
              <a:t>Click to edit Master title style</a:t>
            </a:r>
            <a:endParaRPr lang="en-CA" dirty="0"/>
          </a:p>
        </p:txBody>
      </p:sp>
      <p:cxnSp>
        <p:nvCxnSpPr>
          <p:cNvPr id="9" name="Straight Connector 8"/>
          <p:cNvCxnSpPr/>
          <p:nvPr userDrawn="1"/>
        </p:nvCxnSpPr>
        <p:spPr>
          <a:xfrm>
            <a:off x="464660" y="978371"/>
            <a:ext cx="820814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ubtitle 2"/>
          <p:cNvSpPr>
            <a:spLocks noGrp="1"/>
          </p:cNvSpPr>
          <p:nvPr>
            <p:ph type="subTitle" idx="10"/>
          </p:nvPr>
        </p:nvSpPr>
        <p:spPr>
          <a:xfrm>
            <a:off x="457200" y="1081275"/>
            <a:ext cx="8240400" cy="338400"/>
          </a:xfrm>
          <a:prstGeom prst="rect">
            <a:avLst/>
          </a:prstGeom>
        </p:spPr>
        <p:txBody>
          <a:bodyPr/>
          <a:lstStyle>
            <a:lvl1pPr marL="0" indent="0" algn="l">
              <a:buNone/>
              <a:defRPr sz="20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5548975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3"/>
          <p:cNvSpPr>
            <a:spLocks noGrp="1"/>
          </p:cNvSpPr>
          <p:nvPr>
            <p:ph type="title"/>
          </p:nvPr>
        </p:nvSpPr>
        <p:spPr>
          <a:xfrm>
            <a:off x="438150" y="332656"/>
            <a:ext cx="8229600" cy="648072"/>
          </a:xfrm>
        </p:spPr>
        <p:txBody>
          <a:bodyPr/>
          <a:lstStyle/>
          <a:p>
            <a:r>
              <a:rPr lang="en-US" dirty="0" smtClean="0"/>
              <a:t>Click to edit Master title style</a:t>
            </a:r>
            <a:endParaRPr lang="en-GB" dirty="0"/>
          </a:p>
        </p:txBody>
      </p:sp>
      <p:sp>
        <p:nvSpPr>
          <p:cNvPr id="7" name="Chart Placeholder 8"/>
          <p:cNvSpPr>
            <a:spLocks noGrp="1"/>
          </p:cNvSpPr>
          <p:nvPr>
            <p:ph type="chart" sz="quarter" idx="13"/>
          </p:nvPr>
        </p:nvSpPr>
        <p:spPr>
          <a:xfrm>
            <a:off x="4913313" y="1916112"/>
            <a:ext cx="3743325" cy="3529013"/>
          </a:xfrm>
          <a:prstGeom prst="rect">
            <a:avLst/>
          </a:prstGeom>
          <a:noFill/>
        </p:spPr>
        <p:txBody>
          <a:bodyPr/>
          <a:lstStyle/>
          <a:p>
            <a:r>
              <a:rPr lang="en-GB" dirty="0" smtClean="0"/>
              <a:t>Click icon to add chart</a:t>
            </a:r>
            <a:endParaRPr lang="en-GB" dirty="0"/>
          </a:p>
        </p:txBody>
      </p:sp>
      <p:sp>
        <p:nvSpPr>
          <p:cNvPr id="8" name="Content Placeholder 2"/>
          <p:cNvSpPr>
            <a:spLocks noGrp="1"/>
          </p:cNvSpPr>
          <p:nvPr>
            <p:ph idx="1"/>
          </p:nvPr>
        </p:nvSpPr>
        <p:spPr>
          <a:xfrm>
            <a:off x="448950" y="1717586"/>
            <a:ext cx="3740463" cy="3727539"/>
          </a:xfrm>
          <a:prstGeom prst="rect">
            <a:avLst/>
          </a:prstGeom>
        </p:spPr>
        <p:txBody>
          <a:bodyPr/>
          <a:lstStyle>
            <a:lvl1pPr marL="285750" indent="-285750">
              <a:buFont typeface="Arial" pitchFamily="34" charset="0"/>
              <a:buChar char="•"/>
              <a:defRPr/>
            </a:lvl1pPr>
            <a:lvl2pPr marL="538163" indent="-252413">
              <a:buFont typeface="Arial" panose="020B0604020202020204" pitchFamily="34" charset="0"/>
              <a:buChar char="•"/>
              <a:defRPr sz="1600"/>
            </a:lvl2pPr>
            <a:lvl3pPr marL="1076325" indent="-269875">
              <a:buFont typeface="Arial" pitchFamily="34" charset="0"/>
              <a:buChar char="-"/>
              <a:defRPr sz="1400"/>
            </a:lvl3pPr>
            <a:lvl4pPr marL="1435100" indent="-268288">
              <a:buFont typeface="Arial" panose="020B0604020202020204" pitchFamily="34" charset="0"/>
              <a:buChar char="•"/>
              <a:defRPr sz="1200"/>
            </a:lvl4pPr>
            <a:lvl5pPr marL="1792288" indent="-228600">
              <a:buFont typeface="Arial" pitchFamily="34" charset="0"/>
              <a:buChar char="-"/>
              <a:defRPr sz="10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1" name="Subtitle 2"/>
          <p:cNvSpPr>
            <a:spLocks noGrp="1"/>
          </p:cNvSpPr>
          <p:nvPr>
            <p:ph type="subTitle" idx="10"/>
          </p:nvPr>
        </p:nvSpPr>
        <p:spPr>
          <a:xfrm>
            <a:off x="457200" y="1081275"/>
            <a:ext cx="8240400" cy="338400"/>
          </a:xfrm>
          <a:prstGeom prst="rect">
            <a:avLst/>
          </a:prstGeom>
        </p:spPr>
        <p:txBody>
          <a:bodyPr/>
          <a:lstStyle>
            <a:lvl1pPr marL="0" indent="0" algn="l">
              <a:buNone/>
              <a:defRPr sz="20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42621016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8" name="Title 1"/>
          <p:cNvSpPr>
            <a:spLocks noGrp="1"/>
          </p:cNvSpPr>
          <p:nvPr>
            <p:ph type="title"/>
          </p:nvPr>
        </p:nvSpPr>
        <p:spPr>
          <a:xfrm>
            <a:off x="438150" y="332656"/>
            <a:ext cx="8229600" cy="648072"/>
          </a:xfrm>
        </p:spPr>
        <p:txBody>
          <a:bodyPr/>
          <a:lstStyle/>
          <a:p>
            <a:r>
              <a:rPr lang="en-GB" dirty="0" smtClean="0"/>
              <a:t>Click to edit Master title style</a:t>
            </a:r>
            <a:endParaRPr lang="en-GB" dirty="0"/>
          </a:p>
        </p:txBody>
      </p:sp>
      <p:sp>
        <p:nvSpPr>
          <p:cNvPr id="9" name="Subtitle 2"/>
          <p:cNvSpPr>
            <a:spLocks noGrp="1"/>
          </p:cNvSpPr>
          <p:nvPr>
            <p:ph type="subTitle" idx="10"/>
          </p:nvPr>
        </p:nvSpPr>
        <p:spPr>
          <a:xfrm>
            <a:off x="457200" y="1081275"/>
            <a:ext cx="8240400" cy="338400"/>
          </a:xfrm>
          <a:prstGeom prst="rect">
            <a:avLst/>
          </a:prstGeom>
        </p:spPr>
        <p:txBody>
          <a:bodyPr/>
          <a:lstStyle>
            <a:lvl1pPr marL="0" indent="0" algn="l">
              <a:buNone/>
              <a:defRPr sz="20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0" name="Chart Placeholder 8"/>
          <p:cNvSpPr>
            <a:spLocks noGrp="1"/>
          </p:cNvSpPr>
          <p:nvPr>
            <p:ph type="chart" sz="quarter" idx="13"/>
          </p:nvPr>
        </p:nvSpPr>
        <p:spPr>
          <a:xfrm>
            <a:off x="4913313" y="1916112"/>
            <a:ext cx="3743325" cy="3529013"/>
          </a:xfrm>
          <a:prstGeom prst="rect">
            <a:avLst/>
          </a:prstGeom>
          <a:noFill/>
        </p:spPr>
        <p:txBody>
          <a:bodyPr/>
          <a:lstStyle/>
          <a:p>
            <a:r>
              <a:rPr lang="en-GB" dirty="0" smtClean="0"/>
              <a:t>Click icon to add chart</a:t>
            </a:r>
            <a:endParaRPr lang="en-GB" dirty="0"/>
          </a:p>
        </p:txBody>
      </p:sp>
      <p:sp>
        <p:nvSpPr>
          <p:cNvPr id="11" name="Chart Placeholder 8"/>
          <p:cNvSpPr>
            <a:spLocks noGrp="1"/>
          </p:cNvSpPr>
          <p:nvPr>
            <p:ph type="chart" sz="quarter" idx="14"/>
          </p:nvPr>
        </p:nvSpPr>
        <p:spPr>
          <a:xfrm>
            <a:off x="449263" y="1916112"/>
            <a:ext cx="3743325" cy="3529013"/>
          </a:xfrm>
          <a:prstGeom prst="rect">
            <a:avLst/>
          </a:prstGeom>
          <a:noFill/>
        </p:spPr>
        <p:txBody>
          <a:bodyPr/>
          <a:lstStyle/>
          <a:p>
            <a:r>
              <a:rPr lang="en-GB" dirty="0" smtClean="0"/>
              <a:t>Click icon to add chart</a:t>
            </a:r>
            <a:endParaRPr lang="en-GB" dirty="0"/>
          </a:p>
        </p:txBody>
      </p:sp>
    </p:spTree>
    <p:extLst>
      <p:ext uri="{BB962C8B-B14F-4D97-AF65-F5344CB8AC3E}">
        <p14:creationId xmlns:p14="http://schemas.microsoft.com/office/powerpoint/2010/main" val="27799629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ize Chart">
    <p:spTree>
      <p:nvGrpSpPr>
        <p:cNvPr id="1" name=""/>
        <p:cNvGrpSpPr/>
        <p:nvPr/>
      </p:nvGrpSpPr>
      <p:grpSpPr>
        <a:xfrm>
          <a:off x="0" y="0"/>
          <a:ext cx="0" cy="0"/>
          <a:chOff x="0" y="0"/>
          <a:chExt cx="0" cy="0"/>
        </a:xfrm>
      </p:grpSpPr>
      <p:sp>
        <p:nvSpPr>
          <p:cNvPr id="8" name="Title 1"/>
          <p:cNvSpPr>
            <a:spLocks noGrp="1"/>
          </p:cNvSpPr>
          <p:nvPr>
            <p:ph type="title"/>
          </p:nvPr>
        </p:nvSpPr>
        <p:spPr>
          <a:xfrm>
            <a:off x="438150" y="332656"/>
            <a:ext cx="8229600" cy="648072"/>
          </a:xfrm>
        </p:spPr>
        <p:txBody>
          <a:bodyPr/>
          <a:lstStyle>
            <a:lvl1pPr>
              <a:defRPr>
                <a:solidFill>
                  <a:schemeClr val="tx1"/>
                </a:solidFill>
              </a:defRPr>
            </a:lvl1pPr>
          </a:lstStyle>
          <a:p>
            <a:r>
              <a:rPr lang="en-GB" dirty="0" smtClean="0"/>
              <a:t>Click to edit Master title style</a:t>
            </a:r>
            <a:endParaRPr lang="en-CA" dirty="0"/>
          </a:p>
        </p:txBody>
      </p:sp>
      <p:cxnSp>
        <p:nvCxnSpPr>
          <p:cNvPr id="9" name="Straight Connector 8"/>
          <p:cNvCxnSpPr/>
          <p:nvPr userDrawn="1"/>
        </p:nvCxnSpPr>
        <p:spPr>
          <a:xfrm>
            <a:off x="464660" y="978371"/>
            <a:ext cx="820814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ubtitle 2"/>
          <p:cNvSpPr>
            <a:spLocks noGrp="1"/>
          </p:cNvSpPr>
          <p:nvPr>
            <p:ph type="subTitle" idx="10"/>
          </p:nvPr>
        </p:nvSpPr>
        <p:spPr>
          <a:xfrm>
            <a:off x="457200" y="1081275"/>
            <a:ext cx="8240400" cy="338400"/>
          </a:xfrm>
          <a:prstGeom prst="rect">
            <a:avLst/>
          </a:prstGeom>
        </p:spPr>
        <p:txBody>
          <a:bodyPr/>
          <a:lstStyle>
            <a:lvl1pPr marL="0" indent="0" algn="l">
              <a:buNone/>
              <a:defRPr sz="20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1" name="Chart Placeholder 8"/>
          <p:cNvSpPr>
            <a:spLocks noGrp="1"/>
          </p:cNvSpPr>
          <p:nvPr>
            <p:ph type="chart" sz="quarter" idx="14"/>
          </p:nvPr>
        </p:nvSpPr>
        <p:spPr>
          <a:xfrm>
            <a:off x="449263" y="1916112"/>
            <a:ext cx="8204490" cy="3529013"/>
          </a:xfrm>
          <a:prstGeom prst="rect">
            <a:avLst/>
          </a:prstGeom>
          <a:noFill/>
        </p:spPr>
        <p:txBody>
          <a:bodyPr/>
          <a:lstStyle/>
          <a:p>
            <a:r>
              <a:rPr lang="en-GB" dirty="0" smtClean="0"/>
              <a:t>Click icon to add chart</a:t>
            </a:r>
            <a:endParaRPr lang="en-GB" dirty="0"/>
          </a:p>
        </p:txBody>
      </p:sp>
    </p:spTree>
    <p:extLst>
      <p:ext uri="{BB962C8B-B14F-4D97-AF65-F5344CB8AC3E}">
        <p14:creationId xmlns:p14="http://schemas.microsoft.com/office/powerpoint/2010/main" val="24980430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464660" y="978371"/>
            <a:ext cx="820814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438150" y="332656"/>
            <a:ext cx="8229600" cy="648072"/>
          </a:xfrm>
          <a:prstGeom prst="rect">
            <a:avLst/>
          </a:prstGeom>
        </p:spPr>
        <p:txBody>
          <a:bodyPr vert="horz" lIns="0" tIns="0" rIns="0" bIns="0" rtlCol="0" anchor="ctr" anchorCtr="0">
            <a:normAutofit/>
          </a:bodyPr>
          <a:lstStyle/>
          <a:p>
            <a:r>
              <a:rPr lang="en-US" smtClean="0"/>
              <a:t>Click to edit Master title style</a:t>
            </a:r>
            <a:endParaRPr lang="en-GB" dirty="0"/>
          </a:p>
        </p:txBody>
      </p:sp>
      <p:sp>
        <p:nvSpPr>
          <p:cNvPr id="13" name="Text Placeholder 2"/>
          <p:cNvSpPr>
            <a:spLocks noGrp="1"/>
          </p:cNvSpPr>
          <p:nvPr>
            <p:ph type="body" idx="1"/>
          </p:nvPr>
        </p:nvSpPr>
        <p:spPr>
          <a:xfrm>
            <a:off x="448950" y="1714575"/>
            <a:ext cx="8229600" cy="345638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5" name="Straight Connector 14"/>
          <p:cNvCxnSpPr/>
          <p:nvPr/>
        </p:nvCxnSpPr>
        <p:spPr>
          <a:xfrm>
            <a:off x="468313" y="6093296"/>
            <a:ext cx="820814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p:nvSpPr>
        <p:spPr>
          <a:xfrm>
            <a:off x="8604448" y="6448251"/>
            <a:ext cx="349696"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mtClean="0">
                <a:solidFill>
                  <a:schemeClr val="accent1"/>
                </a:solidFill>
              </a:rPr>
              <a:pPr/>
              <a:t>‹#›</a:t>
            </a:fld>
            <a:endParaRPr lang="en-GB" dirty="0">
              <a:solidFill>
                <a:schemeClr val="accent1"/>
              </a:solidFill>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2803" y="6326967"/>
            <a:ext cx="1800000" cy="318767"/>
          </a:xfrm>
          <a:prstGeom prst="rect">
            <a:avLst/>
          </a:prstGeom>
        </p:spPr>
      </p:pic>
    </p:spTree>
    <p:extLst>
      <p:ext uri="{BB962C8B-B14F-4D97-AF65-F5344CB8AC3E}">
        <p14:creationId xmlns:p14="http://schemas.microsoft.com/office/powerpoint/2010/main" val="27627586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0"/>
        </a:spcAft>
        <a:buClr>
          <a:schemeClr val="tx2"/>
        </a:buClr>
        <a:buFont typeface="Arial" pitchFamily="34" charset="0"/>
        <a:buChar char="•"/>
        <a:defRPr sz="1800" b="0" kern="1200">
          <a:solidFill>
            <a:schemeClr val="tx1"/>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00000"/>
        <a:buFont typeface="Arial" pitchFamily="34" charset="0"/>
        <a:buChar char="•"/>
        <a:defRPr sz="1600" kern="1200">
          <a:solidFill>
            <a:schemeClr val="tx1"/>
          </a:solidFill>
          <a:latin typeface="+mn-lt"/>
          <a:ea typeface="+mn-ea"/>
          <a:cs typeface="+mn-cs"/>
        </a:defRPr>
      </a:lvl2pPr>
      <a:lvl3pPr marL="1076325" indent="-269875" algn="l" defTabSz="914400" rtl="0" eaLnBrk="1" latinLnBrk="0" hangingPunct="1">
        <a:lnSpc>
          <a:spcPct val="100000"/>
        </a:lnSpc>
        <a:spcBef>
          <a:spcPts val="0"/>
        </a:spcBef>
        <a:buClr>
          <a:schemeClr val="accent1"/>
        </a:buClr>
        <a:buSzPct val="100000"/>
        <a:buFont typeface="Arial" pitchFamily="34" charset="0"/>
        <a:buChar char="-"/>
        <a:defRPr sz="1400" kern="1200">
          <a:solidFill>
            <a:schemeClr val="tx1"/>
          </a:solidFill>
          <a:latin typeface="+mn-lt"/>
          <a:ea typeface="+mn-ea"/>
          <a:cs typeface="+mn-cs"/>
        </a:defRPr>
      </a:lvl3pPr>
      <a:lvl4pPr marL="1435100" indent="-268288" algn="l" defTabSz="914400" rtl="0" eaLnBrk="1" latinLnBrk="0" hangingPunct="1">
        <a:lnSpc>
          <a:spcPct val="100000"/>
        </a:lnSpc>
        <a:spcBef>
          <a:spcPts val="0"/>
        </a:spcBef>
        <a:buClr>
          <a:schemeClr val="tx2"/>
        </a:buClr>
        <a:buFont typeface="Arial" pitchFamily="34" charset="0"/>
        <a:buChar char="•"/>
        <a:defRPr sz="1200" kern="1200">
          <a:solidFill>
            <a:schemeClr val="tx1"/>
          </a:solidFill>
          <a:latin typeface="+mn-lt"/>
          <a:ea typeface="+mn-ea"/>
          <a:cs typeface="+mn-cs"/>
        </a:defRPr>
      </a:lvl4pPr>
      <a:lvl5pPr marL="1792288" indent="-268288" algn="l" defTabSz="914400" rtl="0" eaLnBrk="1" latinLnBrk="0" hangingPunct="1">
        <a:lnSpc>
          <a:spcPct val="100000"/>
        </a:lnSpc>
        <a:spcBef>
          <a:spcPts val="0"/>
        </a:spcBef>
        <a:buClr>
          <a:schemeClr val="accent1"/>
        </a:buClr>
        <a:buFont typeface="Arial" pitchFamily="34" charset="0"/>
        <a:buChar char="-"/>
        <a:tabLst/>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50" y="332656"/>
            <a:ext cx="8229600" cy="648072"/>
          </a:xfrm>
          <a:prstGeom prst="rect">
            <a:avLst/>
          </a:prstGeom>
        </p:spPr>
        <p:txBody>
          <a:bodyPr vert="horz" lIns="0" tIns="0" rIns="0" bIns="0" rtlCol="0" anchor="ctr" anchorCtr="0">
            <a:normAutofit/>
          </a:bodyPr>
          <a:lstStyle/>
          <a:p>
            <a:r>
              <a:rPr lang="en-GB" dirty="0" smtClean="0"/>
              <a:t>Click to edit Master title style</a:t>
            </a:r>
            <a:endParaRPr lang="en-GB" dirty="0"/>
          </a:p>
        </p:txBody>
      </p:sp>
      <p:cxnSp>
        <p:nvCxnSpPr>
          <p:cNvPr id="14" name="Straight Connector 13"/>
          <p:cNvCxnSpPr/>
          <p:nvPr/>
        </p:nvCxnSpPr>
        <p:spPr>
          <a:xfrm>
            <a:off x="468313" y="6093296"/>
            <a:ext cx="820814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8604448" y="6448251"/>
            <a:ext cx="349696"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mtClean="0">
                <a:solidFill>
                  <a:schemeClr val="tx1"/>
                </a:solidFill>
              </a:rPr>
              <a:pPr/>
              <a:t>‹#›</a:t>
            </a:fld>
            <a:endParaRPr lang="en-GB" dirty="0">
              <a:solidFill>
                <a:schemeClr val="tx1"/>
              </a:solidFill>
            </a:endParaRPr>
          </a:p>
        </p:txBody>
      </p:sp>
      <p:cxnSp>
        <p:nvCxnSpPr>
          <p:cNvPr id="8" name="Straight Connector 7"/>
          <p:cNvCxnSpPr/>
          <p:nvPr/>
        </p:nvCxnSpPr>
        <p:spPr>
          <a:xfrm>
            <a:off x="464660" y="978371"/>
            <a:ext cx="820814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
          </p:nvPr>
        </p:nvSpPr>
        <p:spPr>
          <a:xfrm>
            <a:off x="448950" y="1714575"/>
            <a:ext cx="8229600" cy="345638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2803" y="6326967"/>
            <a:ext cx="1800000" cy="318767"/>
          </a:xfrm>
          <a:prstGeom prst="rect">
            <a:avLst/>
          </a:prstGeom>
        </p:spPr>
      </p:pic>
    </p:spTree>
    <p:extLst>
      <p:ext uri="{BB962C8B-B14F-4D97-AF65-F5344CB8AC3E}">
        <p14:creationId xmlns:p14="http://schemas.microsoft.com/office/powerpoint/2010/main" val="374059435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0"/>
        </a:spcAft>
        <a:buClr>
          <a:schemeClr val="tx2"/>
        </a:buClr>
        <a:buFont typeface="Arial" pitchFamily="34" charset="0"/>
        <a:buChar char="•"/>
        <a:defRPr sz="1800" b="0" kern="1200">
          <a:solidFill>
            <a:schemeClr val="tx1"/>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00000"/>
        <a:buFont typeface="Arial" pitchFamily="34" charset="0"/>
        <a:buChar char="•"/>
        <a:defRPr sz="1600" kern="1200">
          <a:solidFill>
            <a:schemeClr val="tx1"/>
          </a:solidFill>
          <a:latin typeface="+mn-lt"/>
          <a:ea typeface="+mn-ea"/>
          <a:cs typeface="+mn-cs"/>
        </a:defRPr>
      </a:lvl2pPr>
      <a:lvl3pPr marL="1076325" indent="-269875" algn="l" defTabSz="914400" rtl="0" eaLnBrk="1" latinLnBrk="0" hangingPunct="1">
        <a:lnSpc>
          <a:spcPct val="100000"/>
        </a:lnSpc>
        <a:spcBef>
          <a:spcPts val="0"/>
        </a:spcBef>
        <a:buClr>
          <a:schemeClr val="accent1"/>
        </a:buClr>
        <a:buSzPct val="100000"/>
        <a:buFont typeface="Arial" pitchFamily="34" charset="0"/>
        <a:buChar char="-"/>
        <a:defRPr sz="1400" kern="1200">
          <a:solidFill>
            <a:schemeClr val="tx1"/>
          </a:solidFill>
          <a:latin typeface="+mn-lt"/>
          <a:ea typeface="+mn-ea"/>
          <a:cs typeface="+mn-cs"/>
        </a:defRPr>
      </a:lvl3pPr>
      <a:lvl4pPr marL="1435100" indent="-268288" algn="l" defTabSz="914400" rtl="0" eaLnBrk="1" latinLnBrk="0" hangingPunct="1">
        <a:lnSpc>
          <a:spcPct val="100000"/>
        </a:lnSpc>
        <a:spcBef>
          <a:spcPts val="0"/>
        </a:spcBef>
        <a:buClr>
          <a:schemeClr val="tx2"/>
        </a:buClr>
        <a:buFont typeface="Arial" pitchFamily="34" charset="0"/>
        <a:buChar char="•"/>
        <a:defRPr sz="1200" kern="1200">
          <a:solidFill>
            <a:schemeClr val="tx1"/>
          </a:solidFill>
          <a:latin typeface="+mn-lt"/>
          <a:ea typeface="+mn-ea"/>
          <a:cs typeface="+mn-cs"/>
        </a:defRPr>
      </a:lvl4pPr>
      <a:lvl5pPr marL="1792288" indent="-228600" algn="l" defTabSz="914400" rtl="0" eaLnBrk="1" latinLnBrk="0" hangingPunct="1">
        <a:lnSpc>
          <a:spcPct val="100000"/>
        </a:lnSpc>
        <a:spcBef>
          <a:spcPts val="0"/>
        </a:spcBef>
        <a:buClr>
          <a:schemeClr val="accent1"/>
        </a:buClr>
        <a:buFont typeface="Arial" pitchFamily="34" charset="0"/>
        <a:buChar char="-"/>
        <a:tabLst/>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p:cNvSpPr>
            <a:spLocks noGrp="1"/>
          </p:cNvSpPr>
          <p:nvPr>
            <p:ph type="subTitle" idx="1"/>
          </p:nvPr>
        </p:nvSpPr>
        <p:spPr>
          <a:xfrm>
            <a:off x="750971" y="4372076"/>
            <a:ext cx="5774400" cy="1409599"/>
          </a:xfrm>
        </p:spPr>
        <p:txBody>
          <a:bodyPr/>
          <a:lstStyle/>
          <a:p>
            <a:r>
              <a:rPr lang="en-GB" sz="1800" dirty="0"/>
              <a:t>IAPF Trustee Network </a:t>
            </a:r>
            <a:r>
              <a:rPr lang="en-GB" sz="1800" dirty="0" smtClean="0"/>
              <a:t>Event</a:t>
            </a:r>
          </a:p>
          <a:p>
            <a:endParaRPr lang="en-GB" sz="1200" dirty="0" smtClean="0"/>
          </a:p>
          <a:p>
            <a:pPr marL="0" indent="0">
              <a:buNone/>
            </a:pPr>
            <a:r>
              <a:rPr lang="en-GB" sz="1200" b="1" dirty="0" err="1" smtClean="0"/>
              <a:t>Dónal</a:t>
            </a:r>
            <a:r>
              <a:rPr lang="en-GB" sz="1200" b="1" dirty="0" smtClean="0"/>
              <a:t> Kinsella FIA		Charley Smith</a:t>
            </a:r>
          </a:p>
          <a:p>
            <a:pPr marL="0" indent="0">
              <a:buNone/>
            </a:pPr>
            <a:r>
              <a:rPr lang="en-GB" sz="1200" dirty="0" smtClean="0"/>
              <a:t>Client Portfolio Manager		Associate Director of Institutional Business</a:t>
            </a:r>
          </a:p>
          <a:p>
            <a:pPr marL="0" indent="0">
              <a:buNone/>
            </a:pPr>
            <a:endParaRPr lang="en-GB" sz="1200" dirty="0" smtClean="0"/>
          </a:p>
          <a:p>
            <a:pPr marL="0" indent="0">
              <a:buNone/>
            </a:pPr>
            <a:r>
              <a:rPr lang="en-GB" sz="1200" b="1" dirty="0" smtClean="0"/>
              <a:t>Mark Fulwood</a:t>
            </a:r>
          </a:p>
          <a:p>
            <a:r>
              <a:rPr lang="en-GB" sz="1200" dirty="0"/>
              <a:t>Head of Institutional Business Development – UK &amp; Ireland</a:t>
            </a:r>
          </a:p>
        </p:txBody>
      </p:sp>
      <p:sp>
        <p:nvSpPr>
          <p:cNvPr id="13" name="Title 1"/>
          <p:cNvSpPr>
            <a:spLocks noGrp="1"/>
          </p:cNvSpPr>
          <p:nvPr>
            <p:ph type="ctrTitle"/>
          </p:nvPr>
        </p:nvSpPr>
        <p:spPr>
          <a:xfrm>
            <a:off x="750971" y="2089151"/>
            <a:ext cx="5773651" cy="864000"/>
          </a:xfrm>
          <a:ln>
            <a:noFill/>
          </a:ln>
        </p:spPr>
        <p:txBody>
          <a:bodyPr/>
          <a:lstStyle/>
          <a:p>
            <a:r>
              <a:rPr lang="en-GB" dirty="0" smtClean="0"/>
              <a:t>Alternative credit: bringing your bonds up to speed</a:t>
            </a:r>
            <a:endParaRPr lang="en-GB" dirty="0"/>
          </a:p>
        </p:txBody>
      </p:sp>
      <p:sp>
        <p:nvSpPr>
          <p:cNvPr id="14" name="Subtitle 2"/>
          <p:cNvSpPr txBox="1">
            <a:spLocks/>
          </p:cNvSpPr>
          <p:nvPr/>
        </p:nvSpPr>
        <p:spPr>
          <a:xfrm>
            <a:off x="750971" y="3384509"/>
            <a:ext cx="5774400" cy="21602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itchFamily="34" charset="0"/>
              <a:buNone/>
              <a:defRPr sz="1600" b="0" kern="1200">
                <a:solidFill>
                  <a:schemeClr val="bg1"/>
                </a:solidFill>
                <a:latin typeface="+mn-lt"/>
                <a:ea typeface="+mn-ea"/>
                <a:cs typeface="+mn-cs"/>
              </a:defRPr>
            </a:lvl1pPr>
            <a:lvl2pPr marL="457200" indent="0" algn="ctr" defTabSz="914400" rtl="0" eaLnBrk="1" latinLnBrk="0" hangingPunct="1">
              <a:spcBef>
                <a:spcPts val="0"/>
              </a:spcBef>
              <a:buSzPct val="90000"/>
              <a:buFont typeface="Arial"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0"/>
              </a:spcBef>
              <a:buSzPct val="90000"/>
              <a:buFont typeface="Arial"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ts val="0"/>
              </a:spcBef>
              <a:buFont typeface="Courier New" pitchFamily="49" charset="0"/>
              <a:buNone/>
              <a:defRPr sz="1200" kern="1200">
                <a:solidFill>
                  <a:schemeClr val="tx1">
                    <a:tint val="75000"/>
                  </a:schemeClr>
                </a:solidFill>
                <a:latin typeface="+mn-lt"/>
                <a:ea typeface="+mn-ea"/>
                <a:cs typeface="+mn-cs"/>
              </a:defRPr>
            </a:lvl4pPr>
            <a:lvl5pPr marL="1828800" indent="0" algn="ctr" defTabSz="914400" rtl="0" eaLnBrk="1" latinLnBrk="0" hangingPunct="1">
              <a:spcBef>
                <a:spcPts val="0"/>
              </a:spcBef>
              <a:buFont typeface="Courier New" pitchFamily="49" charset="0"/>
              <a:buNone/>
              <a:tabLst/>
              <a:defRPr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400" b="1" dirty="0" smtClean="0">
                <a:solidFill>
                  <a:schemeClr val="tx2"/>
                </a:solidFill>
              </a:rPr>
              <a:t>Thursday 15</a:t>
            </a:r>
            <a:r>
              <a:rPr lang="en-GB" sz="1400" b="1" baseline="30000" dirty="0" smtClean="0">
                <a:solidFill>
                  <a:schemeClr val="tx2"/>
                </a:solidFill>
              </a:rPr>
              <a:t>th</a:t>
            </a:r>
            <a:r>
              <a:rPr lang="en-GB" sz="1400" b="1" dirty="0" smtClean="0">
                <a:solidFill>
                  <a:schemeClr val="tx2"/>
                </a:solidFill>
              </a:rPr>
              <a:t> March 2018</a:t>
            </a:r>
            <a:endParaRPr lang="en-GB" sz="1400" b="1" dirty="0">
              <a:solidFill>
                <a:schemeClr val="tx2"/>
              </a:solidFill>
            </a:endParaRPr>
          </a:p>
        </p:txBody>
      </p:sp>
      <p:sp>
        <p:nvSpPr>
          <p:cNvPr id="7" name="Text Placeholder 7"/>
          <p:cNvSpPr txBox="1">
            <a:spLocks/>
          </p:cNvSpPr>
          <p:nvPr/>
        </p:nvSpPr>
        <p:spPr>
          <a:xfrm>
            <a:off x="750971" y="483345"/>
            <a:ext cx="6087979" cy="6406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itchFamily="34" charset="0"/>
              <a:buNone/>
              <a:defRPr sz="800" b="0" kern="1200">
                <a:solidFill>
                  <a:schemeClr val="bg1"/>
                </a:solidFill>
                <a:latin typeface="+mn-lt"/>
                <a:ea typeface="+mn-ea"/>
                <a:cs typeface="+mn-cs"/>
              </a:defRPr>
            </a:lvl1pPr>
            <a:lvl2pPr marL="538163" indent="-252413" algn="l" defTabSz="914400" rtl="0" eaLnBrk="1" latinLnBrk="0" hangingPunct="1">
              <a:spcBef>
                <a:spcPts val="0"/>
              </a:spcBef>
              <a:buSzPct val="90000"/>
              <a:buFont typeface="Arial" pitchFamily="34" charset="0"/>
              <a:buChar char="•"/>
              <a:defRPr sz="800" kern="1200">
                <a:solidFill>
                  <a:schemeClr val="bg1"/>
                </a:solidFill>
                <a:latin typeface="+mn-lt"/>
                <a:ea typeface="+mn-ea"/>
                <a:cs typeface="+mn-cs"/>
              </a:defRPr>
            </a:lvl2pPr>
            <a:lvl3pPr marL="1076325" indent="-269875" algn="l" defTabSz="914400" rtl="0" eaLnBrk="1" latinLnBrk="0" hangingPunct="1">
              <a:spcBef>
                <a:spcPts val="0"/>
              </a:spcBef>
              <a:buSzPct val="90000"/>
              <a:buFont typeface="Arial" pitchFamily="34" charset="0"/>
              <a:buChar char="•"/>
              <a:defRPr sz="800" kern="1200">
                <a:solidFill>
                  <a:schemeClr val="bg1"/>
                </a:solidFill>
                <a:latin typeface="+mn-lt"/>
                <a:ea typeface="+mn-ea"/>
                <a:cs typeface="+mn-cs"/>
              </a:defRPr>
            </a:lvl3pPr>
            <a:lvl4pPr marL="1435100" indent="-268288" algn="l" defTabSz="914400" rtl="0" eaLnBrk="1" latinLnBrk="0" hangingPunct="1">
              <a:spcBef>
                <a:spcPts val="0"/>
              </a:spcBef>
              <a:buFont typeface="Courier New" pitchFamily="49" charset="0"/>
              <a:buChar char="-"/>
              <a:defRPr sz="800" kern="1200">
                <a:solidFill>
                  <a:schemeClr val="bg1"/>
                </a:solidFill>
                <a:latin typeface="+mn-lt"/>
                <a:ea typeface="+mn-ea"/>
                <a:cs typeface="+mn-cs"/>
              </a:defRPr>
            </a:lvl4pPr>
            <a:lvl5pPr marL="1792288" indent="-228600" algn="l" defTabSz="914400" rtl="0" eaLnBrk="1" latinLnBrk="0" hangingPunct="1">
              <a:spcBef>
                <a:spcPts val="0"/>
              </a:spcBef>
              <a:buFont typeface="Courier New" pitchFamily="49" charset="0"/>
              <a:buChar char="-"/>
              <a:tabLst/>
              <a:defRPr sz="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1" dirty="0" smtClean="0">
                <a:solidFill>
                  <a:schemeClr val="tx1"/>
                </a:solidFill>
              </a:rPr>
              <a:t>For promotional purposes.</a:t>
            </a:r>
          </a:p>
          <a:p>
            <a:r>
              <a:rPr lang="en-GB" sz="1000" b="1" dirty="0" smtClean="0">
                <a:solidFill>
                  <a:schemeClr val="tx1"/>
                </a:solidFill>
              </a:rPr>
              <a:t>This document is solely for the use of professionals and is not for general public distribution.</a:t>
            </a:r>
          </a:p>
          <a:p>
            <a:r>
              <a:rPr lang="en-GB" sz="1000" b="1" dirty="0">
                <a:solidFill>
                  <a:schemeClr val="tx1"/>
                </a:solidFill>
              </a:rPr>
              <a:t>The value of an investment and the income from it can fall as well as rise and you may not </a:t>
            </a:r>
            <a:r>
              <a:rPr lang="en-GB" sz="1000" b="1" dirty="0" smtClean="0">
                <a:solidFill>
                  <a:schemeClr val="tx1"/>
                </a:solidFill>
              </a:rPr>
              <a:t>get back</a:t>
            </a:r>
          </a:p>
          <a:p>
            <a:r>
              <a:rPr lang="en-GB" sz="1000" b="1" dirty="0" smtClean="0">
                <a:solidFill>
                  <a:schemeClr val="tx1"/>
                </a:solidFill>
              </a:rPr>
              <a:t>the </a:t>
            </a:r>
            <a:r>
              <a:rPr lang="en-GB" sz="1000" b="1" dirty="0">
                <a:solidFill>
                  <a:schemeClr val="tx1"/>
                </a:solidFill>
              </a:rPr>
              <a:t>amount originally </a:t>
            </a:r>
            <a:r>
              <a:rPr lang="en-GB" sz="1000" b="1" dirty="0" smtClean="0">
                <a:solidFill>
                  <a:schemeClr val="tx1"/>
                </a:solidFill>
              </a:rPr>
              <a:t>invested.</a:t>
            </a:r>
            <a:endParaRPr lang="en-GB" sz="1000" b="1" dirty="0">
              <a:solidFill>
                <a:schemeClr val="tx1"/>
              </a:solidFill>
            </a:endParaRPr>
          </a:p>
        </p:txBody>
      </p:sp>
    </p:spTree>
    <p:extLst>
      <p:ext uri="{BB962C8B-B14F-4D97-AF65-F5344CB8AC3E}">
        <p14:creationId xmlns:p14="http://schemas.microsoft.com/office/powerpoint/2010/main" val="67057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available in ABS?</a:t>
            </a:r>
            <a:endParaRPr lang="en-GB" dirty="0"/>
          </a:p>
        </p:txBody>
      </p:sp>
      <p:sp>
        <p:nvSpPr>
          <p:cNvPr id="7" name="Subtitle 3"/>
          <p:cNvSpPr>
            <a:spLocks noGrp="1"/>
          </p:cNvSpPr>
          <p:nvPr>
            <p:ph type="subTitle" idx="10"/>
          </p:nvPr>
        </p:nvSpPr>
        <p:spPr/>
        <p:txBody>
          <a:bodyPr/>
          <a:lstStyle/>
          <a:p>
            <a:r>
              <a:rPr lang="en-GB" dirty="0" smtClean="0"/>
              <a:t>Relative value versus investment grade </a:t>
            </a:r>
            <a:r>
              <a:rPr lang="en-GB" smtClean="0"/>
              <a:t>corporate bonds</a:t>
            </a:r>
            <a:endParaRPr lang="en-GB" dirty="0"/>
          </a:p>
        </p:txBody>
      </p:sp>
      <p:sp>
        <p:nvSpPr>
          <p:cNvPr id="5" name="Text Box 118"/>
          <p:cNvSpPr txBox="1">
            <a:spLocks noChangeArrowheads="1"/>
          </p:cNvSpPr>
          <p:nvPr/>
        </p:nvSpPr>
        <p:spPr bwMode="auto">
          <a:xfrm>
            <a:off x="361950" y="5522912"/>
            <a:ext cx="295465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tabLst>
                <a:tab pos="447675" algn="l"/>
              </a:tabLst>
              <a:defRPr>
                <a:solidFill>
                  <a:schemeClr val="tx1"/>
                </a:solidFill>
                <a:latin typeface="Arial" charset="0"/>
              </a:defRPr>
            </a:lvl1pPr>
            <a:lvl2pPr marL="742950" indent="-285750" eaLnBrk="0" hangingPunct="0">
              <a:tabLst>
                <a:tab pos="447675" algn="l"/>
              </a:tabLst>
              <a:defRPr>
                <a:solidFill>
                  <a:schemeClr val="tx1"/>
                </a:solidFill>
                <a:latin typeface="Arial" charset="0"/>
              </a:defRPr>
            </a:lvl2pPr>
            <a:lvl3pPr marL="1143000" indent="-228600" eaLnBrk="0" hangingPunct="0">
              <a:tabLst>
                <a:tab pos="447675" algn="l"/>
              </a:tabLst>
              <a:defRPr>
                <a:solidFill>
                  <a:schemeClr val="tx1"/>
                </a:solidFill>
                <a:latin typeface="Arial" charset="0"/>
              </a:defRPr>
            </a:lvl3pPr>
            <a:lvl4pPr marL="1600200" indent="-228600" eaLnBrk="0" hangingPunct="0">
              <a:tabLst>
                <a:tab pos="447675" algn="l"/>
              </a:tabLst>
              <a:defRPr>
                <a:solidFill>
                  <a:schemeClr val="tx1"/>
                </a:solidFill>
                <a:latin typeface="Arial" charset="0"/>
              </a:defRPr>
            </a:lvl4pPr>
            <a:lvl5pPr marL="2057400" indent="-228600" eaLnBrk="0" hangingPunct="0">
              <a:tabLst>
                <a:tab pos="447675" algn="l"/>
              </a:tabLst>
              <a:defRPr>
                <a:solidFill>
                  <a:schemeClr val="tx1"/>
                </a:solidFill>
                <a:latin typeface="Arial" charset="0"/>
              </a:defRPr>
            </a:lvl5pPr>
            <a:lvl6pPr marL="2514600" indent="-228600" eaLnBrk="0" fontAlgn="base" hangingPunct="0">
              <a:spcBef>
                <a:spcPct val="0"/>
              </a:spcBef>
              <a:spcAft>
                <a:spcPct val="0"/>
              </a:spcAft>
              <a:tabLst>
                <a:tab pos="447675" algn="l"/>
              </a:tabLst>
              <a:defRPr>
                <a:solidFill>
                  <a:schemeClr val="tx1"/>
                </a:solidFill>
                <a:latin typeface="Arial" charset="0"/>
              </a:defRPr>
            </a:lvl6pPr>
            <a:lvl7pPr marL="2971800" indent="-228600" eaLnBrk="0" fontAlgn="base" hangingPunct="0">
              <a:spcBef>
                <a:spcPct val="0"/>
              </a:spcBef>
              <a:spcAft>
                <a:spcPct val="0"/>
              </a:spcAft>
              <a:tabLst>
                <a:tab pos="447675" algn="l"/>
              </a:tabLst>
              <a:defRPr>
                <a:solidFill>
                  <a:schemeClr val="tx1"/>
                </a:solidFill>
                <a:latin typeface="Arial" charset="0"/>
              </a:defRPr>
            </a:lvl7pPr>
            <a:lvl8pPr marL="3429000" indent="-228600" eaLnBrk="0" fontAlgn="base" hangingPunct="0">
              <a:spcBef>
                <a:spcPct val="0"/>
              </a:spcBef>
              <a:spcAft>
                <a:spcPct val="0"/>
              </a:spcAft>
              <a:tabLst>
                <a:tab pos="447675" algn="l"/>
              </a:tabLst>
              <a:defRPr>
                <a:solidFill>
                  <a:schemeClr val="tx1"/>
                </a:solidFill>
                <a:latin typeface="Arial" charset="0"/>
              </a:defRPr>
            </a:lvl8pPr>
            <a:lvl9pPr marL="3886200" indent="-228600" eaLnBrk="0" fontAlgn="base" hangingPunct="0">
              <a:spcBef>
                <a:spcPct val="0"/>
              </a:spcBef>
              <a:spcAft>
                <a:spcPct val="0"/>
              </a:spcAft>
              <a:tabLst>
                <a:tab pos="447675" algn="l"/>
              </a:tabLst>
              <a:defRPr>
                <a:solidFill>
                  <a:schemeClr val="tx1"/>
                </a:solidFill>
                <a:latin typeface="Arial" charset="0"/>
              </a:defRPr>
            </a:lvl9pPr>
          </a:lstStyle>
          <a:p>
            <a:pPr eaLnBrk="1" fontAlgn="auto" hangingPunct="1">
              <a:spcBef>
                <a:spcPts val="0"/>
              </a:spcBef>
              <a:spcAft>
                <a:spcPts val="0"/>
              </a:spcAft>
            </a:pPr>
            <a:r>
              <a:rPr lang="en-GB" sz="800" dirty="0" smtClean="0"/>
              <a:t>Source:	Citi, JP Morgan, BAML, as at 31 December 2017</a:t>
            </a:r>
            <a:r>
              <a:rPr lang="en-GB" sz="8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5684858"/>
              </p:ext>
            </p:extLst>
          </p:nvPr>
        </p:nvGraphicFramePr>
        <p:xfrm>
          <a:off x="458788" y="1782762"/>
          <a:ext cx="8229600" cy="3671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70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GB" dirty="0" smtClean="0"/>
              <a:t>Think about “floating rate” assets</a:t>
            </a:r>
            <a:endParaRPr lang="en-GB" dirty="0"/>
          </a:p>
        </p:txBody>
      </p:sp>
      <p:sp>
        <p:nvSpPr>
          <p:cNvPr id="16" name="Subtitle 15"/>
          <p:cNvSpPr>
            <a:spLocks noGrp="1"/>
          </p:cNvSpPr>
          <p:nvPr>
            <p:ph type="subTitle" idx="10"/>
          </p:nvPr>
        </p:nvSpPr>
        <p:spPr/>
        <p:txBody>
          <a:bodyPr/>
          <a:lstStyle/>
          <a:p>
            <a:r>
              <a:rPr lang="en-GB" dirty="0" smtClean="0"/>
              <a:t>Fixed </a:t>
            </a:r>
            <a:r>
              <a:rPr lang="en-GB" dirty="0"/>
              <a:t>rate </a:t>
            </a:r>
            <a:r>
              <a:rPr lang="en-GB" dirty="0" smtClean="0"/>
              <a:t>coupons versus floating rate coupons</a:t>
            </a:r>
            <a:endParaRPr lang="en-GB" dirty="0"/>
          </a:p>
        </p:txBody>
      </p:sp>
      <p:graphicFrame>
        <p:nvGraphicFramePr>
          <p:cNvPr id="27" name="Chart Placeholder 5"/>
          <p:cNvGraphicFramePr>
            <a:graphicFrameLocks noGrp="1"/>
          </p:cNvGraphicFramePr>
          <p:nvPr>
            <p:ph type="chart" sz="quarter" idx="4294967295"/>
            <p:extLst>
              <p:ext uri="{D42A27DB-BD31-4B8C-83A1-F6EECF244321}">
                <p14:modId xmlns:p14="http://schemas.microsoft.com/office/powerpoint/2010/main" val="1242225722"/>
              </p:ext>
            </p:extLst>
          </p:nvPr>
        </p:nvGraphicFramePr>
        <p:xfrm>
          <a:off x="4849813" y="1966913"/>
          <a:ext cx="3751262" cy="2508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Placeholder 6"/>
          <p:cNvGraphicFramePr>
            <a:graphicFrameLocks noGrp="1"/>
          </p:cNvGraphicFramePr>
          <p:nvPr>
            <p:ph type="chart" sz="quarter" idx="4294967295"/>
            <p:extLst>
              <p:ext uri="{D42A27DB-BD31-4B8C-83A1-F6EECF244321}">
                <p14:modId xmlns:p14="http://schemas.microsoft.com/office/powerpoint/2010/main" val="2209760419"/>
              </p:ext>
            </p:extLst>
          </p:nvPr>
        </p:nvGraphicFramePr>
        <p:xfrm>
          <a:off x="371475" y="1962150"/>
          <a:ext cx="3743325" cy="250825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1345845" y="2412330"/>
            <a:ext cx="1986395" cy="246221"/>
          </a:xfrm>
          <a:prstGeom prst="rect">
            <a:avLst/>
          </a:prstGeom>
          <a:noFill/>
          <a:ln>
            <a:noFill/>
          </a:ln>
        </p:spPr>
        <p:txBody>
          <a:bodyPr wrap="square" rtlCol="0">
            <a:spAutoFit/>
          </a:bodyPr>
          <a:lstStyle/>
          <a:p>
            <a:pPr algn="ctr"/>
            <a:r>
              <a:rPr lang="en-GB" sz="1000" b="1" dirty="0" smtClean="0"/>
              <a:t>Coupon doesn’t vary </a:t>
            </a:r>
          </a:p>
        </p:txBody>
      </p:sp>
      <p:grpSp>
        <p:nvGrpSpPr>
          <p:cNvPr id="2" name="Group 1"/>
          <p:cNvGrpSpPr/>
          <p:nvPr/>
        </p:nvGrpSpPr>
        <p:grpSpPr>
          <a:xfrm>
            <a:off x="451410" y="4731612"/>
            <a:ext cx="4162426" cy="1144828"/>
            <a:chOff x="451410" y="4694668"/>
            <a:chExt cx="4162426" cy="1144828"/>
          </a:xfrm>
        </p:grpSpPr>
        <p:sp>
          <p:nvSpPr>
            <p:cNvPr id="23" name="Content Placeholder 14"/>
            <p:cNvSpPr txBox="1">
              <a:spLocks/>
            </p:cNvSpPr>
            <p:nvPr/>
          </p:nvSpPr>
          <p:spPr>
            <a:xfrm>
              <a:off x="451410" y="4694668"/>
              <a:ext cx="4162426" cy="1144828"/>
            </a:xfrm>
            <a:prstGeom prst="rect">
              <a:avLst/>
            </a:prstGeom>
          </p:spPr>
          <p:txBody>
            <a:bodyPr vert="horz" lIns="0" tIns="0" rIns="0" bIns="0" rtlCol="0">
              <a:noAutofit/>
            </a:bodyPr>
            <a:lstStyle>
              <a:lvl1pPr marL="285750" indent="-285750" algn="l" defTabSz="914400" rtl="0" eaLnBrk="1" latinLnBrk="0" hangingPunct="1">
                <a:lnSpc>
                  <a:spcPct val="100000"/>
                </a:lnSpc>
                <a:spcBef>
                  <a:spcPts val="0"/>
                </a:spcBef>
                <a:spcAft>
                  <a:spcPts val="0"/>
                </a:spcAft>
                <a:buClr>
                  <a:schemeClr val="tx2"/>
                </a:buClr>
                <a:buFont typeface="Arial" pitchFamily="34" charset="0"/>
                <a:buChar char="•"/>
                <a:defRPr sz="1800" b="0" kern="1200">
                  <a:solidFill>
                    <a:schemeClr val="tx1"/>
                  </a:solidFill>
                  <a:latin typeface="+mn-lt"/>
                  <a:ea typeface="+mn-ea"/>
                  <a:cs typeface="+mn-cs"/>
                </a:defRPr>
              </a:lvl1pPr>
              <a:lvl2pPr marL="538163" indent="-252413" algn="l" defTabSz="914400" rtl="0" eaLnBrk="1" latinLnBrk="0" hangingPunct="1">
                <a:spcBef>
                  <a:spcPts val="0"/>
                </a:spcBef>
                <a:buClr>
                  <a:schemeClr val="tx2"/>
                </a:buClr>
                <a:buSzPct val="100000"/>
                <a:buFont typeface="Arial" pitchFamily="34" charset="0"/>
                <a:buChar char="•"/>
                <a:defRPr sz="1600" kern="1200">
                  <a:solidFill>
                    <a:schemeClr val="tx1"/>
                  </a:solidFill>
                  <a:latin typeface="+mn-lt"/>
                  <a:ea typeface="+mn-ea"/>
                  <a:cs typeface="+mn-cs"/>
                </a:defRPr>
              </a:lvl2pPr>
              <a:lvl3pPr marL="1076325" indent="-269875" algn="l" defTabSz="914400" rtl="0" eaLnBrk="1" latinLnBrk="0" hangingPunct="1">
                <a:spcBef>
                  <a:spcPts val="0"/>
                </a:spcBef>
                <a:buClr>
                  <a:schemeClr val="tx2"/>
                </a:buClr>
                <a:buSzPct val="100000"/>
                <a:buFont typeface="Arial" pitchFamily="34" charset="0"/>
                <a:buChar char="-"/>
                <a:defRPr sz="1400" kern="1200">
                  <a:solidFill>
                    <a:schemeClr val="tx1"/>
                  </a:solidFill>
                  <a:latin typeface="+mn-lt"/>
                  <a:ea typeface="+mn-ea"/>
                  <a:cs typeface="+mn-cs"/>
                </a:defRPr>
              </a:lvl3pPr>
              <a:lvl4pPr marL="1435100" indent="-268288" algn="l" defTabSz="914400" rtl="0" eaLnBrk="1" latinLnBrk="0" hangingPunct="1">
                <a:spcBef>
                  <a:spcPts val="0"/>
                </a:spcBef>
                <a:buClr>
                  <a:schemeClr val="tx2"/>
                </a:buClr>
                <a:buFont typeface="Arial" pitchFamily="34" charset="0"/>
                <a:buChar char="•"/>
                <a:defRPr sz="1200" kern="1200">
                  <a:solidFill>
                    <a:schemeClr val="tx1"/>
                  </a:solidFill>
                  <a:latin typeface="+mn-lt"/>
                  <a:ea typeface="+mn-ea"/>
                  <a:cs typeface="+mn-cs"/>
                </a:defRPr>
              </a:lvl4pPr>
              <a:lvl5pPr marL="1792288" indent="-268288" algn="l" defTabSz="914400" rtl="0" eaLnBrk="1" latinLnBrk="0" hangingPunct="1">
                <a:spcBef>
                  <a:spcPts val="0"/>
                </a:spcBef>
                <a:buClr>
                  <a:schemeClr val="accent1"/>
                </a:buClr>
                <a:buFont typeface="Arial" pitchFamily="34" charset="0"/>
                <a:buChar char="-"/>
                <a:tabLst/>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Rising yields / rates</a:t>
              </a:r>
            </a:p>
            <a:p>
              <a:pPr lvl="1"/>
              <a:r>
                <a:rPr lang="en-GB" dirty="0" smtClean="0"/>
                <a:t>Coupon fixed</a:t>
              </a:r>
            </a:p>
            <a:p>
              <a:pPr lvl="1"/>
              <a:r>
                <a:rPr lang="en-GB" dirty="0" smtClean="0"/>
                <a:t>Price generally falls</a:t>
              </a:r>
            </a:p>
          </p:txBody>
        </p:sp>
        <p:pic>
          <p:nvPicPr>
            <p:cNvPr id="1035" name="Picture 11" descr="C:\Users\Donal.Kinsella\AppData\Local\Microsoft\Windows\Temporary Internet Files\Content.IE5\TLVNUV11\x-imag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5054" y="4919178"/>
              <a:ext cx="920074" cy="64957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 Box 2"/>
          <p:cNvSpPr txBox="1">
            <a:spLocks noChangeArrowheads="1"/>
          </p:cNvSpPr>
          <p:nvPr/>
        </p:nvSpPr>
        <p:spPr bwMode="auto">
          <a:xfrm>
            <a:off x="366714" y="5761038"/>
            <a:ext cx="8586785" cy="338554"/>
          </a:xfrm>
          <a:prstGeom prst="rect">
            <a:avLst/>
          </a:prstGeom>
          <a:noFill/>
          <a:ln w="9525">
            <a:noFill/>
            <a:miter lim="800000"/>
            <a:headEnd/>
            <a:tailEnd/>
          </a:ln>
        </p:spPr>
        <p:txBody>
          <a:bodyPr wrap="square">
            <a:spAutoFit/>
          </a:bodyPr>
          <a:lstStyle/>
          <a:p>
            <a:pPr marL="447675" indent="-447675" fontAlgn="auto">
              <a:spcBef>
                <a:spcPts val="0"/>
              </a:spcBef>
              <a:spcAft>
                <a:spcPts val="0"/>
              </a:spcAft>
            </a:pPr>
            <a:r>
              <a:rPr lang="en-GB" sz="800" b="0" dirty="0">
                <a:latin typeface="Arial"/>
              </a:rPr>
              <a:t>Source: 	</a:t>
            </a:r>
            <a:r>
              <a:rPr lang="en-GB" sz="800" b="0" dirty="0" smtClean="0">
                <a:latin typeface="Arial"/>
              </a:rPr>
              <a:t>Janus Henderson Investors</a:t>
            </a:r>
            <a:r>
              <a:rPr lang="en-GB" sz="800" b="0" dirty="0">
                <a:latin typeface="Arial"/>
              </a:rPr>
              <a:t>, as at </a:t>
            </a:r>
            <a:r>
              <a:rPr lang="en-GB" sz="800" b="0" dirty="0" smtClean="0">
                <a:latin typeface="Arial"/>
              </a:rPr>
              <a:t>February 2018</a:t>
            </a:r>
          </a:p>
          <a:p>
            <a:pPr marL="447675" indent="-447675" fontAlgn="auto">
              <a:spcBef>
                <a:spcPts val="0"/>
              </a:spcBef>
              <a:spcAft>
                <a:spcPts val="0"/>
              </a:spcAft>
            </a:pPr>
            <a:r>
              <a:rPr lang="en-GB" sz="800" b="0" dirty="0" smtClean="0">
                <a:latin typeface="Arial"/>
              </a:rPr>
              <a:t>Note:	For illustrative purposes only – based on an increase of 0.5% in interest rates each year </a:t>
            </a:r>
          </a:p>
        </p:txBody>
      </p:sp>
      <p:sp>
        <p:nvSpPr>
          <p:cNvPr id="24" name="Rectangle 6"/>
          <p:cNvSpPr>
            <a:spLocks noChangeArrowheads="1"/>
          </p:cNvSpPr>
          <p:nvPr/>
        </p:nvSpPr>
        <p:spPr bwMode="auto">
          <a:xfrm>
            <a:off x="357188" y="1646986"/>
            <a:ext cx="3844925" cy="360362"/>
          </a:xfrm>
          <a:prstGeom prst="rect">
            <a:avLst/>
          </a:prstGeom>
          <a:noFill/>
          <a:ln>
            <a:noFill/>
          </a:ln>
          <a:extLst/>
        </p:spPr>
        <p:txBody>
          <a:bodyPr wrap="none" anchor="ctr"/>
          <a:lstStyle/>
          <a:p>
            <a:pPr>
              <a:spcBef>
                <a:spcPct val="50000"/>
              </a:spcBef>
            </a:pPr>
            <a:r>
              <a:rPr lang="en-GB" sz="1200" b="1" dirty="0" smtClean="0">
                <a:solidFill>
                  <a:schemeClr val="bg2"/>
                </a:solidFill>
              </a:rPr>
              <a:t>Fixed rate – 5.5% coupon / income</a:t>
            </a:r>
            <a:endParaRPr lang="en-GB" sz="1200" b="1" dirty="0">
              <a:solidFill>
                <a:schemeClr val="bg2"/>
              </a:solidFill>
            </a:endParaRPr>
          </a:p>
        </p:txBody>
      </p:sp>
      <p:cxnSp>
        <p:nvCxnSpPr>
          <p:cNvPr id="25" name="Straight Connector 24"/>
          <p:cNvCxnSpPr/>
          <p:nvPr/>
        </p:nvCxnSpPr>
        <p:spPr>
          <a:xfrm>
            <a:off x="765737" y="2819239"/>
            <a:ext cx="3146612" cy="0"/>
          </a:xfrm>
          <a:prstGeom prst="line">
            <a:avLst/>
          </a:prstGeom>
          <a:ln w="28575">
            <a:solidFill>
              <a:srgbClr val="BAC3C8"/>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43574" y="1967602"/>
            <a:ext cx="2991241" cy="246221"/>
          </a:xfrm>
          <a:prstGeom prst="rect">
            <a:avLst/>
          </a:prstGeom>
          <a:noFill/>
          <a:ln>
            <a:noFill/>
          </a:ln>
        </p:spPr>
        <p:txBody>
          <a:bodyPr wrap="square" rtlCol="0">
            <a:spAutoFit/>
          </a:bodyPr>
          <a:lstStyle/>
          <a:p>
            <a:r>
              <a:rPr lang="en-GB" sz="1000" b="1" dirty="0" smtClean="0"/>
              <a:t>Coupon increases in line with interest rates</a:t>
            </a:r>
          </a:p>
        </p:txBody>
      </p:sp>
      <p:cxnSp>
        <p:nvCxnSpPr>
          <p:cNvPr id="29" name="Straight Arrow Connector 28"/>
          <p:cNvCxnSpPr/>
          <p:nvPr/>
        </p:nvCxnSpPr>
        <p:spPr>
          <a:xfrm flipV="1">
            <a:off x="5454775" y="2195893"/>
            <a:ext cx="1655748" cy="482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911112" y="4649647"/>
            <a:ext cx="4194175" cy="1205644"/>
            <a:chOff x="4911112" y="4612703"/>
            <a:chExt cx="4194175" cy="1205644"/>
          </a:xfrm>
        </p:grpSpPr>
        <p:sp>
          <p:nvSpPr>
            <p:cNvPr id="28" name="Content Placeholder 14"/>
            <p:cNvSpPr txBox="1">
              <a:spLocks/>
            </p:cNvSpPr>
            <p:nvPr/>
          </p:nvSpPr>
          <p:spPr>
            <a:xfrm>
              <a:off x="4911112" y="4691222"/>
              <a:ext cx="4194175" cy="1127125"/>
            </a:xfrm>
            <a:prstGeom prst="rect">
              <a:avLst/>
            </a:prstGeom>
          </p:spPr>
          <p:txBody>
            <a:bodyPr vert="horz" lIns="0" tIns="0" rIns="0" bIns="0" rtlCol="0">
              <a:noAutofit/>
            </a:bodyPr>
            <a:lstStyle>
              <a:lvl1pPr marL="285750" indent="-285750" algn="l" defTabSz="914400" rtl="0" eaLnBrk="1" latinLnBrk="0" hangingPunct="1">
                <a:lnSpc>
                  <a:spcPct val="100000"/>
                </a:lnSpc>
                <a:spcBef>
                  <a:spcPts val="0"/>
                </a:spcBef>
                <a:spcAft>
                  <a:spcPts val="0"/>
                </a:spcAft>
                <a:buClr>
                  <a:schemeClr val="tx2"/>
                </a:buClr>
                <a:buFont typeface="Arial" pitchFamily="34" charset="0"/>
                <a:buChar char="•"/>
                <a:defRPr sz="1800" b="0" kern="1200">
                  <a:solidFill>
                    <a:schemeClr val="tx1"/>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00000"/>
                <a:buFont typeface="Arial" pitchFamily="34" charset="0"/>
                <a:buChar char="•"/>
                <a:defRPr sz="1600" kern="1200">
                  <a:solidFill>
                    <a:schemeClr val="tx1"/>
                  </a:solidFill>
                  <a:latin typeface="+mn-lt"/>
                  <a:ea typeface="+mn-ea"/>
                  <a:cs typeface="+mn-cs"/>
                </a:defRPr>
              </a:lvl2pPr>
              <a:lvl3pPr marL="1076325" indent="-269875" algn="l" defTabSz="914400" rtl="0" eaLnBrk="1" latinLnBrk="0" hangingPunct="1">
                <a:lnSpc>
                  <a:spcPct val="100000"/>
                </a:lnSpc>
                <a:spcBef>
                  <a:spcPts val="0"/>
                </a:spcBef>
                <a:buClr>
                  <a:schemeClr val="accent1"/>
                </a:buClr>
                <a:buSzPct val="100000"/>
                <a:buFont typeface="Arial" pitchFamily="34" charset="0"/>
                <a:buChar char="-"/>
                <a:defRPr sz="1400" kern="1200">
                  <a:solidFill>
                    <a:schemeClr val="tx1"/>
                  </a:solidFill>
                  <a:latin typeface="+mn-lt"/>
                  <a:ea typeface="+mn-ea"/>
                  <a:cs typeface="+mn-cs"/>
                </a:defRPr>
              </a:lvl3pPr>
              <a:lvl4pPr marL="1435100" indent="-268288" algn="l" defTabSz="914400" rtl="0" eaLnBrk="1" latinLnBrk="0" hangingPunct="1">
                <a:lnSpc>
                  <a:spcPct val="100000"/>
                </a:lnSpc>
                <a:spcBef>
                  <a:spcPts val="0"/>
                </a:spcBef>
                <a:buClr>
                  <a:schemeClr val="tx2"/>
                </a:buClr>
                <a:buFont typeface="Arial" pitchFamily="34" charset="0"/>
                <a:buChar char="•"/>
                <a:defRPr sz="1200" kern="1200">
                  <a:solidFill>
                    <a:schemeClr val="tx1"/>
                  </a:solidFill>
                  <a:latin typeface="+mn-lt"/>
                  <a:ea typeface="+mn-ea"/>
                  <a:cs typeface="+mn-cs"/>
                </a:defRPr>
              </a:lvl4pPr>
              <a:lvl5pPr marL="1792288" indent="-228600" algn="l" defTabSz="914400" rtl="0" eaLnBrk="1" latinLnBrk="0" hangingPunct="1">
                <a:lnSpc>
                  <a:spcPct val="100000"/>
                </a:lnSpc>
                <a:spcBef>
                  <a:spcPts val="0"/>
                </a:spcBef>
                <a:buClr>
                  <a:schemeClr val="accent1"/>
                </a:buClr>
                <a:buFont typeface="Arial" pitchFamily="34" charset="0"/>
                <a:buChar char="-"/>
                <a:tabLst/>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Rising yields / rates</a:t>
              </a:r>
            </a:p>
            <a:p>
              <a:pPr lvl="1"/>
              <a:r>
                <a:rPr lang="en-GB" dirty="0" smtClean="0"/>
                <a:t>Coupon rises</a:t>
              </a:r>
            </a:p>
            <a:p>
              <a:pPr lvl="1"/>
              <a:r>
                <a:rPr lang="en-GB" dirty="0" smtClean="0"/>
                <a:t>Price generally stable</a:t>
              </a:r>
            </a:p>
          </p:txBody>
        </p:sp>
        <p:pic>
          <p:nvPicPr>
            <p:cNvPr id="30" name="Picture 9" descr="C:\Users\Donal.Kinsella\AppData\Local\Microsoft\Windows\Temporary Internet Files\Content.IE5\L2ONIELF\objectif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9423" y="4612703"/>
              <a:ext cx="952361" cy="952361"/>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ectangle 6"/>
          <p:cNvSpPr>
            <a:spLocks noChangeArrowheads="1"/>
          </p:cNvSpPr>
          <p:nvPr/>
        </p:nvSpPr>
        <p:spPr bwMode="auto">
          <a:xfrm>
            <a:off x="4841081" y="1642506"/>
            <a:ext cx="4171267" cy="360362"/>
          </a:xfrm>
          <a:prstGeom prst="rect">
            <a:avLst/>
          </a:prstGeom>
          <a:noFill/>
          <a:ln>
            <a:noFill/>
          </a:ln>
          <a:extLst/>
        </p:spPr>
        <p:txBody>
          <a:bodyPr wrap="none" anchor="ctr"/>
          <a:lstStyle/>
          <a:p>
            <a:pPr fontAlgn="base">
              <a:spcBef>
                <a:spcPct val="0"/>
              </a:spcBef>
              <a:spcAft>
                <a:spcPct val="0"/>
              </a:spcAft>
            </a:pPr>
            <a:r>
              <a:rPr lang="en-GB" sz="1200" b="1" dirty="0" smtClean="0">
                <a:solidFill>
                  <a:schemeClr val="bg2"/>
                </a:solidFill>
              </a:rPr>
              <a:t>Floating rate – cash + 5% coupon / income</a:t>
            </a:r>
            <a:endParaRPr lang="en-GB" sz="1200" b="1" dirty="0">
              <a:solidFill>
                <a:schemeClr val="bg2"/>
              </a:solidFill>
            </a:endParaRPr>
          </a:p>
        </p:txBody>
      </p:sp>
      <p:cxnSp>
        <p:nvCxnSpPr>
          <p:cNvPr id="32" name="Straight Connector 31"/>
          <p:cNvCxnSpPr/>
          <p:nvPr/>
        </p:nvCxnSpPr>
        <p:spPr>
          <a:xfrm>
            <a:off x="5238576" y="2815553"/>
            <a:ext cx="3164545" cy="0"/>
          </a:xfrm>
          <a:prstGeom prst="line">
            <a:avLst/>
          </a:prstGeom>
          <a:ln w="28575">
            <a:solidFill>
              <a:srgbClr val="BAC3C8"/>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715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5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1000"/>
                            </p:stCondLst>
                            <p:childTnLst>
                              <p:par>
                                <p:cTn id="33" presetID="10" presetClass="entr" presetSubtype="0" fill="hold" nodeType="after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nodeType="withEffect">
                                  <p:stCondLst>
                                    <p:cond delay="50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7" grpId="0">
        <p:bldAsOne/>
      </p:bldGraphic>
      <p:bldP spid="22" grpId="0"/>
      <p:bldP spid="24" grpId="0"/>
      <p:bldP spid="26"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Conclusion</a:t>
            </a:r>
            <a:endParaRPr lang="en-GB" dirty="0"/>
          </a:p>
        </p:txBody>
      </p:sp>
    </p:spTree>
    <p:extLst>
      <p:ext uri="{BB962C8B-B14F-4D97-AF65-F5344CB8AC3E}">
        <p14:creationId xmlns:p14="http://schemas.microsoft.com/office/powerpoint/2010/main" val="3657007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48072"/>
          </a:xfrm>
        </p:spPr>
        <p:txBody>
          <a:bodyPr/>
          <a:lstStyle/>
          <a:p>
            <a:r>
              <a:rPr lang="en-GB" dirty="0" smtClean="0"/>
              <a:t>What alternative credit aims to do</a:t>
            </a:r>
            <a:endParaRPr lang="en-GB" dirty="0"/>
          </a:p>
        </p:txBody>
      </p:sp>
      <p:sp>
        <p:nvSpPr>
          <p:cNvPr id="3" name="Content Placeholder 2"/>
          <p:cNvSpPr>
            <a:spLocks noGrp="1"/>
          </p:cNvSpPr>
          <p:nvPr>
            <p:ph idx="1"/>
          </p:nvPr>
        </p:nvSpPr>
        <p:spPr>
          <a:xfrm>
            <a:off x="457200" y="1717586"/>
            <a:ext cx="3751263" cy="3727539"/>
          </a:xfrm>
        </p:spPr>
        <p:txBody>
          <a:bodyPr/>
          <a:lstStyle/>
          <a:p>
            <a:r>
              <a:rPr lang="en-GB" b="1" dirty="0" smtClean="0"/>
              <a:t>Focus on interest rate protection</a:t>
            </a:r>
          </a:p>
          <a:p>
            <a:pPr lvl="1"/>
            <a:r>
              <a:rPr lang="en-GB" dirty="0" smtClean="0"/>
              <a:t>Can invest in bonds with floating rate coupons</a:t>
            </a:r>
          </a:p>
          <a:p>
            <a:endParaRPr lang="en-GB" sz="1200" dirty="0"/>
          </a:p>
          <a:p>
            <a:r>
              <a:rPr lang="en-GB" b="1" dirty="0" smtClean="0"/>
              <a:t>Flexible investment approach</a:t>
            </a:r>
          </a:p>
          <a:p>
            <a:pPr lvl="1"/>
            <a:r>
              <a:rPr lang="en-GB" dirty="0" smtClean="0"/>
              <a:t>Using a number of different areas of global credit markets</a:t>
            </a:r>
          </a:p>
          <a:p>
            <a:pPr lvl="2"/>
            <a:r>
              <a:rPr lang="en-GB" dirty="0" smtClean="0"/>
              <a:t>Investment grade</a:t>
            </a:r>
          </a:p>
          <a:p>
            <a:pPr lvl="2"/>
            <a:r>
              <a:rPr lang="en-GB" dirty="0" smtClean="0"/>
              <a:t>High yield</a:t>
            </a:r>
          </a:p>
          <a:p>
            <a:pPr lvl="2"/>
            <a:r>
              <a:rPr lang="en-GB" dirty="0" smtClean="0"/>
              <a:t>Secured loans</a:t>
            </a:r>
          </a:p>
          <a:p>
            <a:pPr lvl="2"/>
            <a:r>
              <a:rPr lang="en-GB" dirty="0" smtClean="0"/>
              <a:t>Asset-backed securities</a:t>
            </a:r>
          </a:p>
          <a:p>
            <a:pPr lvl="2"/>
            <a:r>
              <a:rPr lang="en-GB" dirty="0" smtClean="0"/>
              <a:t>Alternative credit assets</a:t>
            </a:r>
            <a:endParaRPr lang="en-GB" dirty="0"/>
          </a:p>
          <a:p>
            <a:endParaRPr lang="en-GB" sz="1200" b="1" dirty="0" smtClean="0"/>
          </a:p>
          <a:p>
            <a:r>
              <a:rPr lang="en-GB" b="1" dirty="0" smtClean="0"/>
              <a:t>Aims to generate returns through careful credit selection</a:t>
            </a:r>
            <a:endParaRPr lang="en-GB" b="1" dirty="0"/>
          </a:p>
        </p:txBody>
      </p:sp>
      <p:sp>
        <p:nvSpPr>
          <p:cNvPr id="4" name="Subtitle 3"/>
          <p:cNvSpPr>
            <a:spLocks noGrp="1"/>
          </p:cNvSpPr>
          <p:nvPr>
            <p:ph type="subTitle" idx="10"/>
          </p:nvPr>
        </p:nvSpPr>
        <p:spPr>
          <a:xfrm>
            <a:off x="457200" y="1081275"/>
            <a:ext cx="8240400" cy="338400"/>
          </a:xfrm>
        </p:spPr>
        <p:txBody>
          <a:bodyPr/>
          <a:lstStyle/>
          <a:p>
            <a:r>
              <a:rPr lang="en-GB" dirty="0" smtClean="0"/>
              <a:t>Why should you be interested?</a:t>
            </a:r>
            <a:endParaRPr lang="en-GB" dirty="0"/>
          </a:p>
        </p:txBody>
      </p:sp>
      <p:graphicFrame>
        <p:nvGraphicFramePr>
          <p:cNvPr id="6" name="Content Placeholder 6"/>
          <p:cNvGraphicFramePr>
            <a:graphicFrameLocks/>
          </p:cNvGraphicFramePr>
          <p:nvPr>
            <p:extLst>
              <p:ext uri="{D42A27DB-BD31-4B8C-83A1-F6EECF244321}">
                <p14:modId xmlns:p14="http://schemas.microsoft.com/office/powerpoint/2010/main" val="1712463214"/>
              </p:ext>
            </p:extLst>
          </p:nvPr>
        </p:nvGraphicFramePr>
        <p:xfrm>
          <a:off x="4924425" y="1822024"/>
          <a:ext cx="3751263" cy="362310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7147560" y="4576326"/>
            <a:ext cx="1182461" cy="483354"/>
          </a:xfrm>
          <a:prstGeom prst="rect">
            <a:avLst/>
          </a:prstGeom>
          <a:solidFill>
            <a:srgbClr val="A1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5531428" y="3217751"/>
            <a:ext cx="1182461" cy="1841859"/>
          </a:xfrm>
          <a:prstGeom prst="rect">
            <a:avLst/>
          </a:prstGeom>
          <a:solidFill>
            <a:srgbClr val="A1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ight Triangle 11"/>
          <p:cNvSpPr/>
          <p:nvPr/>
        </p:nvSpPr>
        <p:spPr>
          <a:xfrm rot="10800000" flipH="1">
            <a:off x="5531428" y="2489833"/>
            <a:ext cx="1183150" cy="586741"/>
          </a:xfrm>
          <a:prstGeom prst="rtTriangle">
            <a:avLst/>
          </a:prstGeom>
          <a:solidFill>
            <a:srgbClr val="CA8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rot="10800000">
            <a:off x="5531427" y="1967176"/>
            <a:ext cx="1182461" cy="522655"/>
          </a:xfrm>
          <a:prstGeom prst="rect">
            <a:avLst/>
          </a:prstGeom>
          <a:solidFill>
            <a:srgbClr val="CA8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rot="10800000">
            <a:off x="7148247" y="1967174"/>
            <a:ext cx="1182461" cy="1876312"/>
          </a:xfrm>
          <a:prstGeom prst="rect">
            <a:avLst/>
          </a:prstGeom>
          <a:solidFill>
            <a:srgbClr val="CA8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5531428" y="4603633"/>
            <a:ext cx="1183150" cy="461665"/>
          </a:xfrm>
          <a:prstGeom prst="rect">
            <a:avLst/>
          </a:prstGeom>
          <a:noFill/>
        </p:spPr>
        <p:txBody>
          <a:bodyPr wrap="square" rtlCol="0">
            <a:spAutoFit/>
          </a:bodyPr>
          <a:lstStyle/>
          <a:p>
            <a:pPr algn="ctr"/>
            <a:r>
              <a:rPr lang="en-GB" sz="1200" b="1" dirty="0" smtClean="0"/>
              <a:t>Interest rate risk</a:t>
            </a:r>
          </a:p>
        </p:txBody>
      </p:sp>
      <p:sp>
        <p:nvSpPr>
          <p:cNvPr id="19" name="TextBox 18"/>
          <p:cNvSpPr txBox="1"/>
          <p:nvPr/>
        </p:nvSpPr>
        <p:spPr>
          <a:xfrm>
            <a:off x="7146871" y="4603633"/>
            <a:ext cx="1183150" cy="461665"/>
          </a:xfrm>
          <a:prstGeom prst="rect">
            <a:avLst/>
          </a:prstGeom>
          <a:noFill/>
        </p:spPr>
        <p:txBody>
          <a:bodyPr wrap="square" rtlCol="0">
            <a:spAutoFit/>
          </a:bodyPr>
          <a:lstStyle/>
          <a:p>
            <a:pPr algn="ctr"/>
            <a:r>
              <a:rPr lang="en-GB" sz="1200" b="1" dirty="0"/>
              <a:t>Interest rate risk</a:t>
            </a:r>
          </a:p>
        </p:txBody>
      </p:sp>
      <p:sp>
        <p:nvSpPr>
          <p:cNvPr id="20" name="TextBox 19"/>
          <p:cNvSpPr txBox="1"/>
          <p:nvPr/>
        </p:nvSpPr>
        <p:spPr>
          <a:xfrm>
            <a:off x="7148941" y="2121306"/>
            <a:ext cx="1183150" cy="276999"/>
          </a:xfrm>
          <a:prstGeom prst="rect">
            <a:avLst/>
          </a:prstGeom>
          <a:noFill/>
        </p:spPr>
        <p:txBody>
          <a:bodyPr wrap="square" rtlCol="0">
            <a:spAutoFit/>
          </a:bodyPr>
          <a:lstStyle/>
          <a:p>
            <a:pPr algn="ctr"/>
            <a:r>
              <a:rPr lang="en-GB" sz="1200" b="1" dirty="0" smtClean="0"/>
              <a:t>Credit risk</a:t>
            </a:r>
          </a:p>
        </p:txBody>
      </p:sp>
      <p:sp>
        <p:nvSpPr>
          <p:cNvPr id="21" name="TextBox 20"/>
          <p:cNvSpPr txBox="1"/>
          <p:nvPr/>
        </p:nvSpPr>
        <p:spPr>
          <a:xfrm>
            <a:off x="5531428" y="2121306"/>
            <a:ext cx="1183150" cy="276999"/>
          </a:xfrm>
          <a:prstGeom prst="rect">
            <a:avLst/>
          </a:prstGeom>
          <a:noFill/>
        </p:spPr>
        <p:txBody>
          <a:bodyPr wrap="square" rtlCol="0">
            <a:spAutoFit/>
          </a:bodyPr>
          <a:lstStyle/>
          <a:p>
            <a:pPr algn="ctr"/>
            <a:r>
              <a:rPr lang="en-GB" sz="1200" b="1" dirty="0" smtClean="0"/>
              <a:t>Credit risk</a:t>
            </a:r>
          </a:p>
        </p:txBody>
      </p:sp>
      <p:sp>
        <p:nvSpPr>
          <p:cNvPr id="23" name="Right Triangle 22"/>
          <p:cNvSpPr/>
          <p:nvPr/>
        </p:nvSpPr>
        <p:spPr>
          <a:xfrm rot="10800000" flipH="1">
            <a:off x="7147904" y="3843487"/>
            <a:ext cx="1183150" cy="586741"/>
          </a:xfrm>
          <a:prstGeom prst="rtTriangle">
            <a:avLst/>
          </a:prstGeom>
          <a:solidFill>
            <a:srgbClr val="CA8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ight Triangle 23"/>
          <p:cNvSpPr/>
          <p:nvPr/>
        </p:nvSpPr>
        <p:spPr>
          <a:xfrm flipH="1">
            <a:off x="5531428" y="2631010"/>
            <a:ext cx="1183150" cy="586741"/>
          </a:xfrm>
          <a:prstGeom prst="rtTriangle">
            <a:avLst/>
          </a:prstGeom>
          <a:solidFill>
            <a:srgbClr val="A1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ight Triangle 24"/>
          <p:cNvSpPr/>
          <p:nvPr/>
        </p:nvSpPr>
        <p:spPr>
          <a:xfrm flipH="1">
            <a:off x="7146871" y="3989584"/>
            <a:ext cx="1183150" cy="586741"/>
          </a:xfrm>
          <a:prstGeom prst="rtTriangle">
            <a:avLst/>
          </a:prstGeom>
          <a:solidFill>
            <a:srgbClr val="A1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 Box 15"/>
          <p:cNvSpPr txBox="1">
            <a:spLocks noChangeArrowheads="1"/>
          </p:cNvSpPr>
          <p:nvPr/>
        </p:nvSpPr>
        <p:spPr bwMode="auto">
          <a:xfrm>
            <a:off x="4837113" y="5522366"/>
            <a:ext cx="4191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7675" indent="-447675"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marL="361950" indent="-361950"/>
            <a:r>
              <a:rPr lang="en-GB" dirty="0" smtClean="0">
                <a:ea typeface="ＭＳ Ｐゴシック" pitchFamily="34" charset="-128"/>
              </a:rPr>
              <a:t>Note: 	For illustrative purposes only</a:t>
            </a:r>
          </a:p>
        </p:txBody>
      </p:sp>
    </p:spTree>
    <p:extLst>
      <p:ext uri="{BB962C8B-B14F-4D97-AF65-F5344CB8AC3E}">
        <p14:creationId xmlns:p14="http://schemas.microsoft.com/office/powerpoint/2010/main" val="4236258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Appendix</a:t>
            </a:r>
            <a:endParaRPr lang="en-GB" dirty="0"/>
          </a:p>
        </p:txBody>
      </p:sp>
    </p:spTree>
    <p:extLst>
      <p:ext uri="{BB962C8B-B14F-4D97-AF65-F5344CB8AC3E}">
        <p14:creationId xmlns:p14="http://schemas.microsoft.com/office/powerpoint/2010/main" val="2935387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p:txBody>
          <a:bodyPr/>
          <a:lstStyle/>
          <a:p>
            <a:r>
              <a:rPr lang="en-GB" dirty="0" smtClean="0"/>
              <a:t>Janus Henderson Multi </a:t>
            </a:r>
            <a:r>
              <a:rPr lang="en-GB" dirty="0"/>
              <a:t>Asset </a:t>
            </a:r>
            <a:r>
              <a:rPr lang="en-GB" dirty="0" smtClean="0"/>
              <a:t>Credit Fund</a:t>
            </a:r>
            <a:endParaRPr lang="en-GB" dirty="0"/>
          </a:p>
        </p:txBody>
      </p:sp>
      <p:graphicFrame>
        <p:nvGraphicFramePr>
          <p:cNvPr id="17" name="Chart Placeholder 16"/>
          <p:cNvGraphicFramePr>
            <a:graphicFrameLocks noGrp="1"/>
          </p:cNvGraphicFramePr>
          <p:nvPr>
            <p:ph type="chart" sz="quarter" idx="13"/>
            <p:extLst>
              <p:ext uri="{D42A27DB-BD31-4B8C-83A1-F6EECF244321}">
                <p14:modId xmlns:p14="http://schemas.microsoft.com/office/powerpoint/2010/main" val="379015296"/>
              </p:ext>
            </p:extLst>
          </p:nvPr>
        </p:nvGraphicFramePr>
        <p:xfrm>
          <a:off x="4913313" y="1916113"/>
          <a:ext cx="3743325" cy="3529012"/>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idx="1"/>
          </p:nvPr>
        </p:nvSpPr>
        <p:spPr/>
        <p:txBody>
          <a:bodyPr/>
          <a:lstStyle/>
          <a:p>
            <a:r>
              <a:rPr lang="en-GB" sz="1600" dirty="0" smtClean="0"/>
              <a:t>Brings together long established areas of expertise in one pooled fund </a:t>
            </a:r>
          </a:p>
          <a:p>
            <a:endParaRPr lang="en-GB" sz="1600" dirty="0" smtClean="0"/>
          </a:p>
          <a:p>
            <a:r>
              <a:rPr lang="en-GB" sz="1600" dirty="0" smtClean="0"/>
              <a:t>Performance target: 3 month £ Libor + 5%*</a:t>
            </a:r>
          </a:p>
          <a:p>
            <a:endParaRPr lang="en-GB" sz="1600" dirty="0" smtClean="0"/>
          </a:p>
          <a:p>
            <a:r>
              <a:rPr lang="en-GB" sz="1600" dirty="0" smtClean="0"/>
              <a:t>What are we aiming to deliver?</a:t>
            </a:r>
          </a:p>
          <a:p>
            <a:pPr lvl="1"/>
            <a:r>
              <a:rPr lang="en-GB" sz="1400" dirty="0" smtClean="0"/>
              <a:t>Interest rate protection</a:t>
            </a:r>
          </a:p>
          <a:p>
            <a:pPr lvl="1"/>
            <a:r>
              <a:rPr lang="en-GB" sz="1400" dirty="0" smtClean="0"/>
              <a:t>Diversification</a:t>
            </a:r>
          </a:p>
          <a:p>
            <a:pPr lvl="1"/>
            <a:r>
              <a:rPr lang="en-GB" sz="1400" dirty="0" smtClean="0"/>
              <a:t>Defensive senior and secured bias</a:t>
            </a:r>
          </a:p>
          <a:p>
            <a:endParaRPr lang="en-GB" sz="1600" dirty="0" smtClean="0"/>
          </a:p>
          <a:p>
            <a:r>
              <a:rPr lang="en-GB" sz="1600" dirty="0" smtClean="0"/>
              <a:t>Currency risk hedged, no leverage</a:t>
            </a:r>
          </a:p>
          <a:p>
            <a:endParaRPr lang="en-GB" dirty="0" smtClean="0"/>
          </a:p>
          <a:p>
            <a:r>
              <a:rPr lang="en-GB" sz="1600" dirty="0"/>
              <a:t>Launched July 2012; </a:t>
            </a:r>
            <a:r>
              <a:rPr lang="en-GB" sz="1600" dirty="0" smtClean="0"/>
              <a:t>£1,240m </a:t>
            </a:r>
            <a:r>
              <a:rPr lang="en-GB" sz="1600" dirty="0"/>
              <a:t>AUM</a:t>
            </a:r>
          </a:p>
        </p:txBody>
      </p:sp>
      <p:sp>
        <p:nvSpPr>
          <p:cNvPr id="5" name="Subtitle 4"/>
          <p:cNvSpPr>
            <a:spLocks noGrp="1"/>
          </p:cNvSpPr>
          <p:nvPr>
            <p:ph type="subTitle" idx="10"/>
          </p:nvPr>
        </p:nvSpPr>
        <p:spPr/>
        <p:txBody>
          <a:bodyPr/>
          <a:lstStyle/>
          <a:p>
            <a:r>
              <a:rPr lang="en-GB" dirty="0" smtClean="0"/>
              <a:t>Overview </a:t>
            </a:r>
            <a:endParaRPr lang="en-GB" dirty="0"/>
          </a:p>
        </p:txBody>
      </p:sp>
      <p:sp>
        <p:nvSpPr>
          <p:cNvPr id="41989" name="Text Box 57"/>
          <p:cNvSpPr txBox="1">
            <a:spLocks noChangeArrowheads="1"/>
          </p:cNvSpPr>
          <p:nvPr/>
        </p:nvSpPr>
        <p:spPr bwMode="auto">
          <a:xfrm>
            <a:off x="4835369" y="1687514"/>
            <a:ext cx="3838575" cy="276999"/>
          </a:xfrm>
          <a:prstGeom prst="rect">
            <a:avLst/>
          </a:prstGeom>
          <a:noFill/>
          <a:ln w="9525">
            <a:noFill/>
            <a:miter lim="800000"/>
            <a:headEnd/>
            <a:tailEnd/>
          </a:ln>
        </p:spPr>
        <p:txBody>
          <a:bodyPr wrap="square">
            <a:spAutoFit/>
          </a:bodyPr>
          <a:lstStyle/>
          <a:p>
            <a:pPr fontAlgn="auto">
              <a:spcBef>
                <a:spcPct val="50000"/>
              </a:spcBef>
              <a:spcAft>
                <a:spcPts val="0"/>
              </a:spcAft>
            </a:pPr>
            <a:r>
              <a:rPr lang="en-GB" sz="1200" b="1" dirty="0" smtClean="0">
                <a:solidFill>
                  <a:schemeClr val="bg2"/>
                </a:solidFill>
                <a:latin typeface="Arial"/>
              </a:rPr>
              <a:t>Current portfolio weights</a:t>
            </a:r>
            <a:endParaRPr lang="en-GB" sz="1200" b="1" dirty="0">
              <a:solidFill>
                <a:schemeClr val="bg2"/>
              </a:solidFill>
              <a:latin typeface="Arial"/>
            </a:endParaRPr>
          </a:p>
        </p:txBody>
      </p:sp>
      <p:sp>
        <p:nvSpPr>
          <p:cNvPr id="41991" name="Text Box 59"/>
          <p:cNvSpPr txBox="1">
            <a:spLocks noChangeArrowheads="1"/>
          </p:cNvSpPr>
          <p:nvPr/>
        </p:nvSpPr>
        <p:spPr bwMode="auto">
          <a:xfrm>
            <a:off x="7589043" y="2777574"/>
            <a:ext cx="1204913" cy="415499"/>
          </a:xfrm>
          <a:prstGeom prst="rect">
            <a:avLst/>
          </a:prstGeom>
          <a:noFill/>
          <a:ln w="9525">
            <a:noFill/>
            <a:miter lim="800000"/>
            <a:headEnd/>
            <a:tailEnd/>
          </a:ln>
        </p:spPr>
        <p:txBody>
          <a:bodyPr>
            <a:spAutoFit/>
          </a:bodyPr>
          <a:lstStyle/>
          <a:p>
            <a:pPr algn="ctr" fontAlgn="auto">
              <a:spcBef>
                <a:spcPts val="0"/>
              </a:spcBef>
              <a:spcAft>
                <a:spcPts val="0"/>
              </a:spcAft>
            </a:pPr>
            <a:r>
              <a:rPr lang="en-GB" sz="1000" b="0" dirty="0">
                <a:latin typeface="Arial"/>
              </a:rPr>
              <a:t>Secured </a:t>
            </a:r>
            <a:r>
              <a:rPr lang="en-GB" sz="1000" b="0" dirty="0" smtClean="0">
                <a:latin typeface="Arial"/>
              </a:rPr>
              <a:t>Loans</a:t>
            </a:r>
            <a:endParaRPr lang="en-GB" sz="1000" b="0" dirty="0">
              <a:latin typeface="Arial"/>
            </a:endParaRPr>
          </a:p>
          <a:p>
            <a:pPr algn="ctr" fontAlgn="auto">
              <a:spcBef>
                <a:spcPts val="0"/>
              </a:spcBef>
              <a:spcAft>
                <a:spcPts val="0"/>
              </a:spcAft>
            </a:pPr>
            <a:r>
              <a:rPr lang="en-GB" sz="1000" dirty="0" smtClean="0">
                <a:latin typeface="Arial"/>
              </a:rPr>
              <a:t>52</a:t>
            </a:r>
            <a:r>
              <a:rPr lang="en-GB" sz="1000" b="0" dirty="0" smtClean="0">
                <a:latin typeface="Arial"/>
              </a:rPr>
              <a:t>%</a:t>
            </a:r>
            <a:endParaRPr lang="en-GB" sz="1000" b="0" dirty="0">
              <a:latin typeface="Arial"/>
            </a:endParaRPr>
          </a:p>
        </p:txBody>
      </p:sp>
      <p:sp>
        <p:nvSpPr>
          <p:cNvPr id="41992" name="Text Box 60"/>
          <p:cNvSpPr txBox="1">
            <a:spLocks noChangeArrowheads="1"/>
          </p:cNvSpPr>
          <p:nvPr/>
        </p:nvSpPr>
        <p:spPr bwMode="auto">
          <a:xfrm>
            <a:off x="5138341" y="4551417"/>
            <a:ext cx="1170783" cy="400110"/>
          </a:xfrm>
          <a:prstGeom prst="rect">
            <a:avLst/>
          </a:prstGeom>
          <a:noFill/>
          <a:ln w="9525">
            <a:noFill/>
            <a:miter lim="800000"/>
            <a:headEnd/>
            <a:tailEnd/>
          </a:ln>
        </p:spPr>
        <p:txBody>
          <a:bodyPr wrap="square">
            <a:spAutoFit/>
          </a:bodyPr>
          <a:lstStyle/>
          <a:p>
            <a:pPr algn="ctr" fontAlgn="auto">
              <a:spcBef>
                <a:spcPts val="0"/>
              </a:spcBef>
              <a:spcAft>
                <a:spcPts val="0"/>
              </a:spcAft>
            </a:pPr>
            <a:r>
              <a:rPr lang="en-GB" sz="1000" b="0" dirty="0">
                <a:latin typeface="Arial"/>
              </a:rPr>
              <a:t> High </a:t>
            </a:r>
            <a:r>
              <a:rPr lang="en-GB" sz="1000" b="0" dirty="0" smtClean="0">
                <a:latin typeface="Arial"/>
              </a:rPr>
              <a:t>Yield </a:t>
            </a:r>
            <a:br>
              <a:rPr lang="en-GB" sz="1000" b="0" dirty="0" smtClean="0">
                <a:latin typeface="Arial"/>
              </a:rPr>
            </a:br>
            <a:r>
              <a:rPr lang="en-GB" sz="1000" dirty="0" smtClean="0">
                <a:latin typeface="Arial"/>
              </a:rPr>
              <a:t>20</a:t>
            </a:r>
            <a:r>
              <a:rPr lang="en-GB" sz="1000" b="0" dirty="0" smtClean="0">
                <a:latin typeface="Arial"/>
              </a:rPr>
              <a:t>%</a:t>
            </a:r>
            <a:endParaRPr lang="en-GB" sz="1000" b="0" dirty="0">
              <a:latin typeface="Arial"/>
            </a:endParaRPr>
          </a:p>
        </p:txBody>
      </p:sp>
      <p:sp>
        <p:nvSpPr>
          <p:cNvPr id="41993" name="Text Box 61"/>
          <p:cNvSpPr txBox="1">
            <a:spLocks noChangeArrowheads="1"/>
          </p:cNvSpPr>
          <p:nvPr/>
        </p:nvSpPr>
        <p:spPr bwMode="auto">
          <a:xfrm>
            <a:off x="4697654" y="2626137"/>
            <a:ext cx="1361281" cy="553998"/>
          </a:xfrm>
          <a:prstGeom prst="rect">
            <a:avLst/>
          </a:prstGeom>
          <a:noFill/>
          <a:ln w="9525">
            <a:noFill/>
            <a:miter lim="800000"/>
            <a:headEnd/>
            <a:tailEnd/>
          </a:ln>
        </p:spPr>
        <p:txBody>
          <a:bodyPr wrap="square">
            <a:spAutoFit/>
          </a:bodyPr>
          <a:lstStyle/>
          <a:p>
            <a:pPr algn="ctr" fontAlgn="auto">
              <a:spcBef>
                <a:spcPts val="0"/>
              </a:spcBef>
              <a:spcAft>
                <a:spcPts val="0"/>
              </a:spcAft>
            </a:pPr>
            <a:r>
              <a:rPr lang="en-GB" sz="1000" b="0" dirty="0" smtClean="0">
                <a:latin typeface="Arial"/>
              </a:rPr>
              <a:t>Asset Backed Securities (ABS) 21%</a:t>
            </a:r>
            <a:endParaRPr lang="en-GB" sz="1000" b="0" dirty="0">
              <a:latin typeface="Arial"/>
            </a:endParaRPr>
          </a:p>
        </p:txBody>
      </p:sp>
      <p:sp>
        <p:nvSpPr>
          <p:cNvPr id="12" name="Text Box 61"/>
          <p:cNvSpPr txBox="1">
            <a:spLocks noChangeArrowheads="1"/>
          </p:cNvSpPr>
          <p:nvPr/>
        </p:nvSpPr>
        <p:spPr bwMode="auto">
          <a:xfrm>
            <a:off x="5790408" y="2106444"/>
            <a:ext cx="1484312" cy="400110"/>
          </a:xfrm>
          <a:prstGeom prst="rect">
            <a:avLst/>
          </a:prstGeom>
          <a:noFill/>
          <a:ln w="9525">
            <a:noFill/>
            <a:miter lim="800000"/>
            <a:headEnd/>
            <a:tailEnd/>
          </a:ln>
        </p:spPr>
        <p:txBody>
          <a:bodyPr>
            <a:spAutoFit/>
          </a:bodyPr>
          <a:lstStyle/>
          <a:p>
            <a:pPr algn="ctr" fontAlgn="auto">
              <a:spcBef>
                <a:spcPts val="0"/>
              </a:spcBef>
              <a:spcAft>
                <a:spcPts val="0"/>
              </a:spcAft>
            </a:pPr>
            <a:r>
              <a:rPr lang="en-GB" sz="1000" b="0" dirty="0" smtClean="0">
                <a:latin typeface="Arial"/>
              </a:rPr>
              <a:t>Cash and other** </a:t>
            </a:r>
            <a:br>
              <a:rPr lang="en-GB" sz="1000" b="0" dirty="0" smtClean="0">
                <a:latin typeface="Arial"/>
              </a:rPr>
            </a:br>
            <a:r>
              <a:rPr lang="en-GB" sz="1000" dirty="0">
                <a:latin typeface="Arial"/>
              </a:rPr>
              <a:t>7</a:t>
            </a:r>
            <a:r>
              <a:rPr lang="en-GB" sz="1000" b="0" dirty="0" smtClean="0">
                <a:latin typeface="Arial"/>
              </a:rPr>
              <a:t>%</a:t>
            </a:r>
            <a:endParaRPr lang="en-GB" sz="1000" b="0" dirty="0">
              <a:latin typeface="Arial"/>
            </a:endParaRPr>
          </a:p>
        </p:txBody>
      </p:sp>
      <p:sp>
        <p:nvSpPr>
          <p:cNvPr id="14" name="Text Box 2"/>
          <p:cNvSpPr txBox="1">
            <a:spLocks noChangeArrowheads="1"/>
          </p:cNvSpPr>
          <p:nvPr/>
        </p:nvSpPr>
        <p:spPr bwMode="auto">
          <a:xfrm>
            <a:off x="362591" y="5510212"/>
            <a:ext cx="8586785" cy="584775"/>
          </a:xfrm>
          <a:prstGeom prst="rect">
            <a:avLst/>
          </a:prstGeom>
          <a:noFill/>
          <a:ln w="9525">
            <a:noFill/>
            <a:miter lim="800000"/>
            <a:headEnd/>
            <a:tailEnd/>
          </a:ln>
        </p:spPr>
        <p:txBody>
          <a:bodyPr wrap="square">
            <a:spAutoFit/>
          </a:bodyPr>
          <a:lstStyle/>
          <a:p>
            <a:pPr marL="447675" indent="-447675" fontAlgn="auto">
              <a:spcBef>
                <a:spcPts val="0"/>
              </a:spcBef>
              <a:spcAft>
                <a:spcPts val="0"/>
              </a:spcAft>
            </a:pPr>
            <a:r>
              <a:rPr lang="en-GB" sz="800" b="0" dirty="0">
                <a:latin typeface="Arial"/>
              </a:rPr>
              <a:t>Source: </a:t>
            </a:r>
            <a:r>
              <a:rPr lang="en-GB" sz="800" b="0" dirty="0" smtClean="0">
                <a:latin typeface="Arial"/>
              </a:rPr>
              <a:t>	Janus Henderson Investors, </a:t>
            </a:r>
            <a:r>
              <a:rPr lang="en-GB" sz="800" b="0" dirty="0">
                <a:latin typeface="Arial"/>
              </a:rPr>
              <a:t>as </a:t>
            </a:r>
            <a:r>
              <a:rPr lang="en-GB" sz="800" b="0" dirty="0" smtClean="0">
                <a:latin typeface="Arial"/>
              </a:rPr>
              <a:t>at </a:t>
            </a:r>
            <a:r>
              <a:rPr lang="en-GB" sz="800" dirty="0" smtClean="0">
                <a:latin typeface="Arial"/>
              </a:rPr>
              <a:t>31 December 2017</a:t>
            </a:r>
            <a:endParaRPr lang="en-GB" sz="800" b="0" dirty="0" smtClean="0">
              <a:latin typeface="Arial"/>
            </a:endParaRPr>
          </a:p>
          <a:p>
            <a:pPr marL="542925" indent="-95250" fontAlgn="auto">
              <a:spcBef>
                <a:spcPts val="0"/>
              </a:spcBef>
              <a:spcAft>
                <a:spcPts val="0"/>
              </a:spcAft>
            </a:pPr>
            <a:r>
              <a:rPr lang="en-GB" sz="800" b="0" dirty="0" smtClean="0">
                <a:latin typeface="Arial"/>
              </a:rPr>
              <a:t>*	For the sterling share class. Target returns are not guaranteed. Indicative level based upon current market environment and is gross over </a:t>
            </a:r>
            <a:r>
              <a:rPr lang="en-GB" sz="800" b="0" dirty="0">
                <a:latin typeface="Arial"/>
              </a:rPr>
              <a:t>a 3 to 5 year investment </a:t>
            </a:r>
            <a:r>
              <a:rPr lang="en-GB" sz="800" b="0" dirty="0" smtClean="0">
                <a:latin typeface="Arial"/>
              </a:rPr>
              <a:t>horizon.</a:t>
            </a:r>
          </a:p>
          <a:p>
            <a:pPr marL="542925" indent="-95250"/>
            <a:r>
              <a:rPr lang="en-GB" sz="800" dirty="0" smtClean="0"/>
              <a:t>**	Includes </a:t>
            </a:r>
            <a:r>
              <a:rPr lang="en-GB" sz="800" dirty="0"/>
              <a:t>MTM of forward FX contracts and IR swap </a:t>
            </a:r>
            <a:r>
              <a:rPr lang="en-GB" sz="800" dirty="0" smtClean="0"/>
              <a:t>positions</a:t>
            </a:r>
          </a:p>
          <a:p>
            <a:pPr marL="450850" indent="-3175"/>
            <a:r>
              <a:rPr lang="en-GB" sz="800" b="0" dirty="0" smtClean="0">
                <a:latin typeface="Arial"/>
              </a:rPr>
              <a:t>	Figures may not add to 100 due to rounding </a:t>
            </a:r>
            <a:endParaRPr lang="en-GB" sz="800" dirty="0"/>
          </a:p>
        </p:txBody>
      </p:sp>
    </p:spTree>
    <p:extLst>
      <p:ext uri="{BB962C8B-B14F-4D97-AF65-F5344CB8AC3E}">
        <p14:creationId xmlns:p14="http://schemas.microsoft.com/office/powerpoint/2010/main" val="2963187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6526826" y="1174529"/>
            <a:ext cx="2234587" cy="50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chemeClr val="accent2"/>
                </a:solidFill>
                <a:effectLst/>
                <a:uLnTx/>
                <a:uFillTx/>
                <a:latin typeface="Arial" pitchFamily="34" charset="0"/>
                <a:cs typeface="Arial" pitchFamily="34" charset="0"/>
              </a:rPr>
              <a:t>Janus Henderson Investors</a:t>
            </a:r>
            <a:endParaRPr kumimoji="0" lang="en-GB" sz="900" b="1" i="0" u="none" strike="noStrike" kern="0" cap="none" spc="0" normalizeH="0" baseline="0" noProof="0" dirty="0">
              <a:ln>
                <a:noFill/>
              </a:ln>
              <a:solidFill>
                <a:schemeClr val="accent2"/>
              </a:solidFill>
              <a:effectLst/>
              <a:uLnTx/>
              <a:uFillTx/>
              <a:latin typeface="Arial" pitchFamily="34" charset="0"/>
              <a:cs typeface="Arial"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effectLst/>
                <a:uLnTx/>
                <a:uFillTx/>
                <a:latin typeface="Arial" pitchFamily="34" charset="0"/>
                <a:cs typeface="Arial" pitchFamily="34" charset="0"/>
              </a:rPr>
              <a:t>201 Bishopsgate, London EC2M 3AE</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effectLst/>
                <a:uLnTx/>
                <a:uFillTx/>
                <a:latin typeface="Arial" pitchFamily="34" charset="0"/>
                <a:cs typeface="Arial" pitchFamily="34" charset="0"/>
              </a:rPr>
              <a:t>Tel: 020 7818 1818 Fax: 020 7818 1819</a:t>
            </a:r>
          </a:p>
        </p:txBody>
      </p:sp>
      <p:sp>
        <p:nvSpPr>
          <p:cNvPr id="6" name="Rectangle 5"/>
          <p:cNvSpPr>
            <a:spLocks noChangeArrowheads="1"/>
          </p:cNvSpPr>
          <p:nvPr/>
        </p:nvSpPr>
        <p:spPr bwMode="auto">
          <a:xfrm>
            <a:off x="362744" y="1717674"/>
            <a:ext cx="8312944" cy="37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r>
              <a:rPr lang="en-GB" sz="900" b="1" dirty="0" smtClean="0"/>
              <a:t>This </a:t>
            </a:r>
            <a:r>
              <a:rPr lang="en-GB" sz="900" b="1" dirty="0"/>
              <a:t>document is intended solely for the use of professionals, defined as Eligible Counterparties or Professional Clients, and is not for general public distribution</a:t>
            </a:r>
            <a:r>
              <a:rPr lang="en-GB" sz="900" b="1" dirty="0" smtClean="0"/>
              <a:t>.</a:t>
            </a:r>
          </a:p>
          <a:p>
            <a:pPr algn="just"/>
            <a:endParaRPr lang="en-GB" sz="900" b="1" dirty="0"/>
          </a:p>
          <a:p>
            <a:pPr algn="just"/>
            <a:r>
              <a:rPr lang="en-GB" sz="900" b="1" dirty="0"/>
              <a:t>Past performance is not a guide to future performance. The value of an investment and the income from it can fall as well as rise and you may not get back the amount originally invested. Tax assumptions and reliefs depend upon an investor’s particular circumstances and may change if those circumstances or the law change. </a:t>
            </a:r>
            <a:endParaRPr lang="en-GB" sz="900" b="1" dirty="0" smtClean="0"/>
          </a:p>
          <a:p>
            <a:pPr algn="just"/>
            <a:endParaRPr lang="en-GB" sz="900" b="1" dirty="0"/>
          </a:p>
          <a:p>
            <a:pPr algn="just"/>
            <a:r>
              <a:rPr lang="en-GB" sz="900" b="1" dirty="0"/>
              <a:t>If you invest through a third party provider you are advised to consult them directly as charges, performance and terms and conditions may differ materially</a:t>
            </a:r>
            <a:r>
              <a:rPr lang="en-GB" sz="900" b="1" dirty="0" smtClean="0"/>
              <a:t>.</a:t>
            </a:r>
          </a:p>
          <a:p>
            <a:pPr algn="just"/>
            <a:endParaRPr lang="en-GB" sz="900" b="1" dirty="0"/>
          </a:p>
          <a:p>
            <a:pPr algn="just"/>
            <a:r>
              <a:rPr lang="en-GB" sz="900" b="1" dirty="0"/>
              <a:t>Nothing in this document is intended to or should be construed as advice. This document is not a recommendation to sell or purchase any investment. It does not form part of any contract for the sale or purchase of any investment</a:t>
            </a:r>
            <a:r>
              <a:rPr lang="en-GB" sz="900" b="1" dirty="0" smtClean="0"/>
              <a:t>.</a:t>
            </a:r>
          </a:p>
          <a:p>
            <a:pPr algn="just"/>
            <a:endParaRPr lang="en-GB" sz="900" b="1" dirty="0"/>
          </a:p>
          <a:p>
            <a:pPr algn="just"/>
            <a:r>
              <a:rPr lang="en-GB" sz="900" b="1" dirty="0"/>
              <a:t>Any investment application will be made solely on the basis of the information contained in the Prospectus (including all relevant covering documents), which will contain investment restrictions. This document is intended as a summary only and potential investors must read the prospectus, and where relevant, the key investor information document before investing. We may record telephone calls for our mutual protection, to improve customer service and for regulatory record keeping purposes.</a:t>
            </a:r>
          </a:p>
          <a:p>
            <a:pPr algn="just"/>
            <a:endParaRPr lang="en-GB" sz="900" dirty="0" smtClean="0"/>
          </a:p>
          <a:p>
            <a:pPr algn="just"/>
            <a:r>
              <a:rPr lang="en-GB" sz="900" b="1" dirty="0">
                <a:solidFill>
                  <a:schemeClr val="accent2"/>
                </a:solidFill>
              </a:rPr>
              <a:t>Important information</a:t>
            </a:r>
          </a:p>
          <a:p>
            <a:pPr algn="just"/>
            <a:r>
              <a:rPr lang="en-GB" sz="900" dirty="0" smtClean="0"/>
              <a:t>Issued </a:t>
            </a:r>
            <a:r>
              <a:rPr lang="en-GB" sz="900" dirty="0"/>
              <a:t>in the UK by Janus Henderson Investors. Janus Henderson Investors is the name under which Janus Capital International Limited (</a:t>
            </a:r>
            <a:r>
              <a:rPr lang="en-GB" sz="900" dirty="0" smtClean="0"/>
              <a:t>reg. </a:t>
            </a:r>
            <a:r>
              <a:rPr lang="en-GB" sz="900" dirty="0"/>
              <a:t>no. 3594615), Henderson Global Investors Limited (reg. no. 906355), Henderson Investment Funds Limited (reg. no. 2678531), AlphaGen Capital Limited (reg. no. 962757), Henderson Equity Partners Limited (reg. no</a:t>
            </a:r>
            <a:r>
              <a:rPr lang="en-GB" sz="900" dirty="0" smtClean="0"/>
              <a:t>. 2606646</a:t>
            </a:r>
            <a:r>
              <a:rPr lang="en-GB" sz="900" dirty="0"/>
              <a:t>), (each incorporated and registered in England and Wales with registered office at 201 Bishopsgate, London EC2M 3AE) are authorised and regulated by the Financial Conduct Authority to provide investment products and services</a:t>
            </a:r>
            <a:r>
              <a:rPr lang="en-GB" sz="900" dirty="0" smtClean="0"/>
              <a:t>.</a:t>
            </a:r>
          </a:p>
          <a:p>
            <a:pPr algn="just"/>
            <a:endParaRPr lang="en-GB" sz="900" dirty="0"/>
          </a:p>
          <a:p>
            <a:pPr algn="just"/>
            <a:r>
              <a:rPr lang="en-GB" sz="900" dirty="0"/>
              <a:t>© </a:t>
            </a:r>
            <a:r>
              <a:rPr lang="en-GB" sz="900" dirty="0" smtClean="0"/>
              <a:t>2018, </a:t>
            </a:r>
            <a:r>
              <a:rPr lang="en-GB" sz="900" dirty="0"/>
              <a:t>Janus Henderson Investors. The name Janus Henderson Investors includes HGI Group Limited, Henderson Global Investors (Brand Management) Sarl and Janus International Holding LLC.</a:t>
            </a:r>
            <a:endParaRPr lang="en-GB" sz="900" dirty="0">
              <a:solidFill>
                <a:schemeClr val="bg2"/>
              </a:solidFill>
            </a:endParaRPr>
          </a:p>
        </p:txBody>
      </p:sp>
      <p:sp>
        <p:nvSpPr>
          <p:cNvPr id="2" name="TextBox 1"/>
          <p:cNvSpPr txBox="1"/>
          <p:nvPr/>
        </p:nvSpPr>
        <p:spPr>
          <a:xfrm>
            <a:off x="362744" y="6688723"/>
            <a:ext cx="3602268" cy="169277"/>
          </a:xfrm>
          <a:prstGeom prst="rect">
            <a:avLst/>
          </a:prstGeom>
          <a:noFill/>
        </p:spPr>
        <p:txBody>
          <a:bodyPr wrap="none" rtlCol="0">
            <a:spAutoFit/>
          </a:bodyPr>
          <a:lstStyle/>
          <a:p>
            <a:r>
              <a:rPr lang="en-GB" sz="500" dirty="0">
                <a:solidFill>
                  <a:srgbClr val="A1A7AA"/>
                </a:solidFill>
              </a:rPr>
              <a:t>\\</a:t>
            </a:r>
            <a:r>
              <a:rPr lang="en-GB" sz="500" dirty="0" smtClean="0">
                <a:solidFill>
                  <a:srgbClr val="A1A7AA"/>
                </a:solidFill>
              </a:rPr>
              <a:t>hds.int\data\Dist\Glob\BS\Pres\FI\03</a:t>
            </a:r>
            <a:r>
              <a:rPr lang="en-GB" sz="500" dirty="0">
                <a:solidFill>
                  <a:srgbClr val="A1A7AA"/>
                </a:solidFill>
              </a:rPr>
              <a:t>. </a:t>
            </a:r>
            <a:r>
              <a:rPr lang="en-GB" sz="500" dirty="0" smtClean="0">
                <a:solidFill>
                  <a:srgbClr val="A1A7AA"/>
                </a:solidFill>
              </a:rPr>
              <a:t>ABS RET\03</a:t>
            </a:r>
            <a:r>
              <a:rPr lang="en-GB" sz="500" dirty="0">
                <a:solidFill>
                  <a:srgbClr val="A1A7AA"/>
                </a:solidFill>
              </a:rPr>
              <a:t>. </a:t>
            </a:r>
            <a:r>
              <a:rPr lang="en-GB" sz="500" dirty="0" smtClean="0">
                <a:solidFill>
                  <a:srgbClr val="A1A7AA"/>
                </a:solidFill>
              </a:rPr>
              <a:t>SEC CRED\Ad </a:t>
            </a:r>
            <a:r>
              <a:rPr lang="en-GB" sz="500" dirty="0">
                <a:solidFill>
                  <a:srgbClr val="A1A7AA"/>
                </a:solidFill>
              </a:rPr>
              <a:t>hoc\Charley\IAPF breakfast _ Alternative Credit.pptx</a:t>
            </a:r>
            <a:endParaRPr lang="en-GB" sz="500" dirty="0" smtClean="0">
              <a:solidFill>
                <a:srgbClr val="A1A7AA"/>
              </a:solidFill>
            </a:endParaRPr>
          </a:p>
        </p:txBody>
      </p:sp>
    </p:spTree>
    <p:extLst>
      <p:ext uri="{BB962C8B-B14F-4D97-AF65-F5344CB8AC3E}">
        <p14:creationId xmlns:p14="http://schemas.microsoft.com/office/powerpoint/2010/main" val="869303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Bringing your bonds up to speed</a:t>
            </a:r>
            <a:endParaRPr lang="en-GB" dirty="0"/>
          </a:p>
        </p:txBody>
      </p:sp>
      <p:sp>
        <p:nvSpPr>
          <p:cNvPr id="7" name="Text Box 12"/>
          <p:cNvSpPr txBox="1">
            <a:spLocks noChangeArrowheads="1"/>
          </p:cNvSpPr>
          <p:nvPr/>
        </p:nvSpPr>
        <p:spPr bwMode="auto">
          <a:xfrm>
            <a:off x="367204" y="5523257"/>
            <a:ext cx="4765675" cy="215444"/>
          </a:xfrm>
          <a:prstGeom prst="rect">
            <a:avLst/>
          </a:prstGeom>
          <a:noFill/>
          <a:ln>
            <a:noFill/>
          </a:ln>
          <a:effectLst/>
          <a:extLst/>
        </p:spPr>
        <p:txBody>
          <a:bodyPr>
            <a:spAutoFit/>
          </a:bodyPr>
          <a:lstStyle>
            <a:lvl1pPr eaLnBrk="0" hangingPunct="0">
              <a:tabLst>
                <a:tab pos="542925" algn="l"/>
              </a:tabLst>
              <a:defRPr b="1">
                <a:solidFill>
                  <a:schemeClr val="tx1"/>
                </a:solidFill>
                <a:latin typeface="Arial" pitchFamily="34" charset="0"/>
              </a:defRPr>
            </a:lvl1pPr>
            <a:lvl2pPr marL="742950" indent="-285750" eaLnBrk="0" hangingPunct="0">
              <a:tabLst>
                <a:tab pos="542925" algn="l"/>
              </a:tabLst>
              <a:defRPr b="1">
                <a:solidFill>
                  <a:schemeClr val="tx1"/>
                </a:solidFill>
                <a:latin typeface="Arial" pitchFamily="34" charset="0"/>
              </a:defRPr>
            </a:lvl2pPr>
            <a:lvl3pPr marL="1143000" indent="-228600" eaLnBrk="0" hangingPunct="0">
              <a:tabLst>
                <a:tab pos="542925" algn="l"/>
              </a:tabLst>
              <a:defRPr b="1">
                <a:solidFill>
                  <a:schemeClr val="tx1"/>
                </a:solidFill>
                <a:latin typeface="Arial" pitchFamily="34" charset="0"/>
              </a:defRPr>
            </a:lvl3pPr>
            <a:lvl4pPr marL="1600200" indent="-228600" eaLnBrk="0" hangingPunct="0">
              <a:tabLst>
                <a:tab pos="542925" algn="l"/>
              </a:tabLst>
              <a:defRPr b="1">
                <a:solidFill>
                  <a:schemeClr val="tx1"/>
                </a:solidFill>
                <a:latin typeface="Arial" pitchFamily="34" charset="0"/>
              </a:defRPr>
            </a:lvl4pPr>
            <a:lvl5pPr marL="2057400" indent="-228600" eaLnBrk="0" hangingPunct="0">
              <a:tabLst>
                <a:tab pos="542925" algn="l"/>
              </a:tabLst>
              <a:defRPr b="1">
                <a:solidFill>
                  <a:schemeClr val="tx1"/>
                </a:solidFill>
                <a:latin typeface="Arial" pitchFamily="34" charset="0"/>
              </a:defRPr>
            </a:lvl5pPr>
            <a:lvl6pPr marL="2514600" indent="-228600" eaLnBrk="0" fontAlgn="base" hangingPunct="0">
              <a:spcBef>
                <a:spcPct val="0"/>
              </a:spcBef>
              <a:spcAft>
                <a:spcPct val="0"/>
              </a:spcAft>
              <a:tabLst>
                <a:tab pos="542925" algn="l"/>
              </a:tabLst>
              <a:defRPr b="1">
                <a:solidFill>
                  <a:schemeClr val="tx1"/>
                </a:solidFill>
                <a:latin typeface="Arial" pitchFamily="34" charset="0"/>
              </a:defRPr>
            </a:lvl6pPr>
            <a:lvl7pPr marL="2971800" indent="-228600" eaLnBrk="0" fontAlgn="base" hangingPunct="0">
              <a:spcBef>
                <a:spcPct val="0"/>
              </a:spcBef>
              <a:spcAft>
                <a:spcPct val="0"/>
              </a:spcAft>
              <a:tabLst>
                <a:tab pos="542925" algn="l"/>
              </a:tabLst>
              <a:defRPr b="1">
                <a:solidFill>
                  <a:schemeClr val="tx1"/>
                </a:solidFill>
                <a:latin typeface="Arial" pitchFamily="34" charset="0"/>
              </a:defRPr>
            </a:lvl7pPr>
            <a:lvl8pPr marL="3429000" indent="-228600" eaLnBrk="0" fontAlgn="base" hangingPunct="0">
              <a:spcBef>
                <a:spcPct val="0"/>
              </a:spcBef>
              <a:spcAft>
                <a:spcPct val="0"/>
              </a:spcAft>
              <a:tabLst>
                <a:tab pos="542925" algn="l"/>
              </a:tabLst>
              <a:defRPr b="1">
                <a:solidFill>
                  <a:schemeClr val="tx1"/>
                </a:solidFill>
                <a:latin typeface="Arial" pitchFamily="34" charset="0"/>
              </a:defRPr>
            </a:lvl8pPr>
            <a:lvl9pPr marL="3886200" indent="-228600" eaLnBrk="0" fontAlgn="base" hangingPunct="0">
              <a:spcBef>
                <a:spcPct val="0"/>
              </a:spcBef>
              <a:spcAft>
                <a:spcPct val="0"/>
              </a:spcAft>
              <a:tabLst>
                <a:tab pos="542925" algn="l"/>
              </a:tabLst>
              <a:defRPr b="1">
                <a:solidFill>
                  <a:schemeClr val="tx1"/>
                </a:solidFill>
                <a:latin typeface="Arial" pitchFamily="34" charset="0"/>
              </a:defRPr>
            </a:lvl9pPr>
          </a:lstStyle>
          <a:p>
            <a:pPr marL="447675" indent="-447675" eaLnBrk="1" hangingPunct="1">
              <a:tabLst/>
              <a:defRPr/>
            </a:pPr>
            <a:r>
              <a:rPr lang="en-GB" sz="800" b="0" dirty="0" smtClean="0">
                <a:ea typeface="+mn-ea"/>
              </a:rPr>
              <a:t>Source:	Janus Henderson Investors</a:t>
            </a:r>
          </a:p>
        </p:txBody>
      </p:sp>
      <p:graphicFrame>
        <p:nvGraphicFramePr>
          <p:cNvPr id="11" name="Table Placeholder 5"/>
          <p:cNvGraphicFramePr>
            <a:graphicFrameLocks/>
          </p:cNvGraphicFramePr>
          <p:nvPr>
            <p:extLst>
              <p:ext uri="{D42A27DB-BD31-4B8C-83A1-F6EECF244321}">
                <p14:modId xmlns:p14="http://schemas.microsoft.com/office/powerpoint/2010/main" val="4106479647"/>
              </p:ext>
            </p:extLst>
          </p:nvPr>
        </p:nvGraphicFramePr>
        <p:xfrm>
          <a:off x="468312" y="2619374"/>
          <a:ext cx="8207375" cy="2833606"/>
        </p:xfrm>
        <a:graphic>
          <a:graphicData uri="http://schemas.openxmlformats.org/drawingml/2006/table">
            <a:tbl>
              <a:tblPr firstRow="1" bandRow="1">
                <a:tableStyleId>{B301B821-A1FF-4177-AEE7-76D212191A09}</a:tableStyleId>
              </a:tblPr>
              <a:tblGrid>
                <a:gridCol w="8207375"/>
              </a:tblGrid>
              <a:tr h="480820">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1" i="0" u="none" strike="noStrike" cap="none" normalizeH="0" baseline="0" dirty="0" smtClean="0">
                          <a:ln>
                            <a:noFill/>
                          </a:ln>
                          <a:solidFill>
                            <a:schemeClr val="bg2"/>
                          </a:solidFill>
                          <a:effectLst/>
                          <a:latin typeface="Arial" charset="0"/>
                        </a:rPr>
                        <a:t>Liability hedging</a:t>
                      </a:r>
                    </a:p>
                  </a:txBody>
                  <a:tcPr marL="91688" marR="91688" marT="45725" marB="45725" horzOverflow="overflow">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0820">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1" i="0" u="none" strike="noStrike" cap="none" normalizeH="0" baseline="0" dirty="0" smtClean="0">
                          <a:ln>
                            <a:noFill/>
                          </a:ln>
                          <a:solidFill>
                            <a:schemeClr val="bg2"/>
                          </a:solidFill>
                          <a:effectLst/>
                          <a:latin typeface="Arial" charset="0"/>
                        </a:rPr>
                        <a:t>Diversification</a:t>
                      </a:r>
                    </a:p>
                  </a:txBody>
                  <a:tcPr marL="91688" marR="91688" marT="45725" marB="45725" horzOverflow="overflow">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0820">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endParaRPr kumimoji="0" lang="en-GB" sz="1200" b="1" i="0" u="none" strike="noStrike" cap="none" normalizeH="0" baseline="0" dirty="0" smtClean="0">
                        <a:ln>
                          <a:noFill/>
                        </a:ln>
                        <a:solidFill>
                          <a:schemeClr val="bg2"/>
                        </a:solidFill>
                        <a:effectLst/>
                        <a:latin typeface="Arial" charset="0"/>
                      </a:endParaRPr>
                    </a:p>
                  </a:txBody>
                  <a:tcPr marL="91688" marR="91688" marT="45725" marB="45725" anchor="ctr" horzOverflow="overflow">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0820">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endParaRPr kumimoji="0" lang="en-GB" sz="1200" b="1" i="0" u="none" strike="noStrike" cap="none" normalizeH="0" baseline="0" dirty="0" smtClean="0">
                        <a:ln>
                          <a:noFill/>
                        </a:ln>
                        <a:solidFill>
                          <a:schemeClr val="bg2"/>
                        </a:solidFill>
                        <a:effectLst/>
                        <a:latin typeface="Arial" charset="0"/>
                      </a:endParaRPr>
                    </a:p>
                  </a:txBody>
                  <a:tcPr marL="91688" marR="91688" marT="45725" marB="45725" anchor="ctr" horzOverflow="overflow">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7978">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endParaRPr kumimoji="0" lang="en-GB" sz="1200" b="1" i="0" u="none" strike="noStrike" cap="none" normalizeH="0" baseline="0" dirty="0" smtClean="0">
                        <a:ln>
                          <a:noFill/>
                        </a:ln>
                        <a:solidFill>
                          <a:schemeClr val="bg2"/>
                        </a:solidFill>
                        <a:effectLst/>
                        <a:latin typeface="Arial" charset="0"/>
                      </a:endParaRPr>
                    </a:p>
                  </a:txBody>
                  <a:tcPr marL="91688" marR="91688" marT="45725" marB="45725" anchor="ctr" horzOverflow="overflow">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35996">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1" i="0" u="none" strike="noStrike" cap="none" normalizeH="0" baseline="0" dirty="0" smtClean="0">
                          <a:ln>
                            <a:noFill/>
                          </a:ln>
                          <a:solidFill>
                            <a:schemeClr val="bg2"/>
                          </a:solidFill>
                          <a:effectLst/>
                          <a:latin typeface="Arial" charset="0"/>
                        </a:rPr>
                        <a:t>Income</a:t>
                      </a:r>
                    </a:p>
                  </a:txBody>
                  <a:tcPr marL="91688" marR="91688" marT="45725" marB="45725" horzOverflow="overflow">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6" name="Picture 2" descr="C:\Users\Donal.Kinsella\AppData\Local\Microsoft\Windows\Temporary Internet Files\Content.IE5\PE83TAT2\sick_ca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950" y="1466849"/>
            <a:ext cx="1435450" cy="11045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nal.Kinsella\AppData\Local\Microsoft\Windows\Temporary Internet Files\Content.IE5\PE83TAT2\53d82ab2[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711"/>
          <a:stretch/>
        </p:blipFill>
        <p:spPr bwMode="auto">
          <a:xfrm>
            <a:off x="6162675" y="1547969"/>
            <a:ext cx="2513014" cy="96766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372867" y="1689894"/>
            <a:ext cx="3773488" cy="280987"/>
          </a:xfrm>
          <a:prstGeom prst="rect">
            <a:avLst/>
          </a:prstGeom>
          <a:noFill/>
          <a:ln>
            <a:noFill/>
          </a:ln>
          <a:extLst/>
        </p:spPr>
        <p:txBody>
          <a:bodyPr wrap="none" anchor="t"/>
          <a:lstStyle/>
          <a:p>
            <a:r>
              <a:rPr lang="en-GB" sz="1200" b="1" dirty="0" smtClean="0">
                <a:solidFill>
                  <a:schemeClr val="bg2"/>
                </a:solidFill>
              </a:rPr>
              <a:t>What you used to get</a:t>
            </a:r>
            <a:endParaRPr lang="en-GB" sz="1200" b="1" dirty="0">
              <a:solidFill>
                <a:schemeClr val="bg2"/>
              </a:solidFill>
            </a:endParaRPr>
          </a:p>
        </p:txBody>
      </p:sp>
      <p:sp>
        <p:nvSpPr>
          <p:cNvPr id="12" name="Rectangle 5"/>
          <p:cNvSpPr>
            <a:spLocks noChangeArrowheads="1"/>
          </p:cNvSpPr>
          <p:nvPr/>
        </p:nvSpPr>
        <p:spPr bwMode="auto">
          <a:xfrm>
            <a:off x="4835525" y="1684139"/>
            <a:ext cx="3773488" cy="280987"/>
          </a:xfrm>
          <a:prstGeom prst="rect">
            <a:avLst/>
          </a:prstGeom>
          <a:noFill/>
          <a:ln>
            <a:noFill/>
          </a:ln>
          <a:extLst/>
        </p:spPr>
        <p:txBody>
          <a:bodyPr wrap="none" anchor="t"/>
          <a:lstStyle/>
          <a:p>
            <a:r>
              <a:rPr lang="en-GB" sz="1200" b="1" dirty="0" smtClean="0">
                <a:solidFill>
                  <a:schemeClr val="bg2"/>
                </a:solidFill>
              </a:rPr>
              <a:t>What you can get now</a:t>
            </a:r>
            <a:endParaRPr lang="en-GB" sz="1200" b="1" dirty="0">
              <a:solidFill>
                <a:schemeClr val="bg2"/>
              </a:solidFill>
            </a:endParaRPr>
          </a:p>
        </p:txBody>
      </p:sp>
      <p:sp>
        <p:nvSpPr>
          <p:cNvPr id="3" name="Rectangle 2"/>
          <p:cNvSpPr/>
          <p:nvPr/>
        </p:nvSpPr>
        <p:spPr>
          <a:xfrm>
            <a:off x="4572000" y="2515634"/>
            <a:ext cx="4572000" cy="3223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Table Placeholder 5"/>
          <p:cNvGraphicFramePr>
            <a:graphicFrameLocks noGrp="1"/>
          </p:cNvGraphicFramePr>
          <p:nvPr>
            <p:ph idx="1"/>
            <p:extLst>
              <p:ext uri="{D42A27DB-BD31-4B8C-83A1-F6EECF244321}">
                <p14:modId xmlns:p14="http://schemas.microsoft.com/office/powerpoint/2010/main" val="3304445268"/>
              </p:ext>
            </p:extLst>
          </p:nvPr>
        </p:nvGraphicFramePr>
        <p:xfrm>
          <a:off x="4837113" y="2622550"/>
          <a:ext cx="3743326" cy="2824718"/>
        </p:xfrm>
        <a:graphic>
          <a:graphicData uri="http://schemas.openxmlformats.org/drawingml/2006/table">
            <a:tbl>
              <a:tblPr firstRow="1" bandRow="1">
                <a:tableStyleId>{B301B821-A1FF-4177-AEE7-76D212191A09}</a:tableStyleId>
              </a:tblPr>
              <a:tblGrid>
                <a:gridCol w="1563389"/>
                <a:gridCol w="2179937"/>
              </a:tblGrid>
              <a:tr h="479150">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1" i="0" u="none" strike="noStrike" cap="none" normalizeH="0" baseline="0" dirty="0" smtClean="0">
                          <a:ln>
                            <a:noFill/>
                          </a:ln>
                          <a:solidFill>
                            <a:schemeClr val="bg2"/>
                          </a:solidFill>
                          <a:effectLst/>
                          <a:latin typeface="Arial" charset="0"/>
                        </a:rPr>
                        <a:t>Liability hedging</a:t>
                      </a:r>
                    </a:p>
                  </a:txBody>
                  <a:tcPr marL="91688" marR="91688" marT="45725" marB="45725" horzOverflow="overflow">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endParaRPr kumimoji="0" lang="en-GB" sz="1200" b="0" i="0" u="none" strike="noStrike" cap="none" normalizeH="0" baseline="0" dirty="0" smtClean="0">
                        <a:ln>
                          <a:noFill/>
                        </a:ln>
                        <a:solidFill>
                          <a:schemeClr val="tx1"/>
                        </a:solidFill>
                        <a:effectLst/>
                        <a:latin typeface="Arial" charset="0"/>
                      </a:endParaRPr>
                    </a:p>
                  </a:txBody>
                  <a:tcPr marL="91688" marR="91688" marT="45725" marB="45725" horzOverflow="overflow">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9150">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1" i="0" u="none" strike="noStrike" cap="none" normalizeH="0" baseline="0" dirty="0" smtClean="0">
                          <a:ln>
                            <a:noFill/>
                          </a:ln>
                          <a:solidFill>
                            <a:schemeClr val="bg2"/>
                          </a:solidFill>
                          <a:effectLst/>
                          <a:latin typeface="Arial" charset="0"/>
                        </a:rPr>
                        <a:t>Diversification</a:t>
                      </a:r>
                    </a:p>
                  </a:txBody>
                  <a:tcPr marL="91688" marR="91688" marT="45725" marB="45725" horzOverflow="overflow">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Exposure to new areas of bond market</a:t>
                      </a:r>
                    </a:p>
                  </a:txBody>
                  <a:tcPr marL="91688" marR="91688" marT="45725" marB="45725" horzOverflow="overflow">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9150">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1" i="0" u="none" strike="noStrike" cap="none" normalizeH="0" baseline="0" dirty="0" smtClean="0">
                          <a:ln>
                            <a:noFill/>
                          </a:ln>
                          <a:solidFill>
                            <a:schemeClr val="bg2"/>
                          </a:solidFill>
                          <a:effectLst/>
                          <a:latin typeface="Arial" charset="0"/>
                        </a:rPr>
                        <a:t>Interest rate protection</a:t>
                      </a:r>
                    </a:p>
                  </a:txBody>
                  <a:tcPr marL="91688" marR="91688" marT="45725" marB="45725" horzOverflow="overflow">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Floating rate assets</a:t>
                      </a:r>
                      <a:br>
                        <a:rPr kumimoji="0" lang="en-GB" sz="1200" b="0" i="0" u="none" strike="noStrike" cap="none" normalizeH="0" baseline="0" dirty="0" smtClean="0">
                          <a:ln>
                            <a:noFill/>
                          </a:ln>
                          <a:solidFill>
                            <a:schemeClr val="tx1"/>
                          </a:solidFill>
                          <a:effectLst/>
                          <a:latin typeface="Arial" charset="0"/>
                        </a:rPr>
                      </a:br>
                      <a:r>
                        <a:rPr kumimoji="0" lang="en-GB" sz="1200" b="0" i="0" u="none" strike="noStrike" cap="none" normalizeH="0" baseline="0" dirty="0" smtClean="0">
                          <a:ln>
                            <a:noFill/>
                          </a:ln>
                          <a:solidFill>
                            <a:schemeClr val="tx1"/>
                          </a:solidFill>
                          <a:effectLst/>
                          <a:latin typeface="Arial" charset="0"/>
                        </a:rPr>
                        <a:t>Short duration assets</a:t>
                      </a:r>
                    </a:p>
                  </a:txBody>
                  <a:tcPr marL="91688" marR="91688" marT="45725" marB="45725" horzOverflow="overflow">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9150">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1" i="0" u="none" strike="noStrike" cap="none" normalizeH="0" baseline="0" dirty="0" smtClean="0">
                          <a:ln>
                            <a:noFill/>
                          </a:ln>
                          <a:solidFill>
                            <a:schemeClr val="bg2"/>
                          </a:solidFill>
                          <a:effectLst/>
                          <a:latin typeface="Arial" charset="0"/>
                        </a:rPr>
                        <a:t>Complexity premium</a:t>
                      </a:r>
                    </a:p>
                  </a:txBody>
                  <a:tcPr marL="91688" marR="91688" marT="45725" marB="45725" anchor="ctr" horzOverflow="overflow">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Increased yields</a:t>
                      </a:r>
                    </a:p>
                  </a:txBody>
                  <a:tcPr marL="91688" marR="91688" marT="45725" marB="45725" anchor="ctr" horzOverflow="overflow">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2189">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endParaRPr kumimoji="0" lang="en-GB" sz="1200" b="1" i="0" u="none" strike="noStrike" cap="none" normalizeH="0" baseline="0" dirty="0" smtClean="0">
                        <a:ln>
                          <a:noFill/>
                        </a:ln>
                        <a:solidFill>
                          <a:schemeClr val="bg2"/>
                        </a:solidFill>
                        <a:effectLst/>
                        <a:latin typeface="Arial" charset="0"/>
                      </a:endParaRPr>
                    </a:p>
                  </a:txBody>
                  <a:tcPr marL="91688" marR="91688" marT="45725" marB="45725" anchor="ctr" horzOverflow="overflow">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endParaRPr kumimoji="0" lang="en-GB" sz="1200" b="0" i="0" u="none" strike="noStrike" cap="none" normalizeH="0" baseline="0" dirty="0" smtClean="0">
                        <a:ln>
                          <a:noFill/>
                        </a:ln>
                        <a:solidFill>
                          <a:schemeClr val="tx1"/>
                        </a:solidFill>
                        <a:effectLst/>
                        <a:latin typeface="Arial" charset="0"/>
                      </a:endParaRPr>
                    </a:p>
                  </a:txBody>
                  <a:tcPr marL="91688" marR="91688" marT="45725" marB="45725" anchor="ctr" horzOverflow="overflow">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33788">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1" i="0" u="none" strike="noStrike" cap="none" normalizeH="0" baseline="0" dirty="0" smtClean="0">
                          <a:ln>
                            <a:noFill/>
                          </a:ln>
                          <a:solidFill>
                            <a:schemeClr val="bg2"/>
                          </a:solidFill>
                          <a:effectLst/>
                          <a:latin typeface="Arial" charset="0"/>
                        </a:rPr>
                        <a:t>Returns and income</a:t>
                      </a:r>
                    </a:p>
                  </a:txBody>
                  <a:tcPr marL="91688" marR="91688" marT="45725" marB="45725" horzOverflow="overflow">
                    <a:lnL w="12700" cmpd="sng">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35000"/>
                        </a:spcAft>
                        <a:buClr>
                          <a:schemeClr val="accent1"/>
                        </a:buClr>
                        <a:buSzPct val="70000"/>
                        <a:buFont typeface="Wingdings" pitchFamily="2" charset="2"/>
                        <a:buNone/>
                        <a:tabLst/>
                      </a:pPr>
                      <a:r>
                        <a:rPr kumimoji="0" lang="en-GB" sz="1200" b="0" i="0" u="none" strike="noStrike" cap="none" normalizeH="0" baseline="0" dirty="0" smtClean="0">
                          <a:ln>
                            <a:noFill/>
                          </a:ln>
                          <a:solidFill>
                            <a:schemeClr val="tx1"/>
                          </a:solidFill>
                          <a:effectLst/>
                          <a:latin typeface="Arial" charset="0"/>
                        </a:rPr>
                        <a:t>Total returns</a:t>
                      </a:r>
                      <a:br>
                        <a:rPr kumimoji="0" lang="en-GB" sz="1200" b="0" i="0" u="none" strike="noStrike" cap="none" normalizeH="0" baseline="0" dirty="0" smtClean="0">
                          <a:ln>
                            <a:noFill/>
                          </a:ln>
                          <a:solidFill>
                            <a:schemeClr val="tx1"/>
                          </a:solidFill>
                          <a:effectLst/>
                          <a:latin typeface="Arial" charset="0"/>
                        </a:rPr>
                      </a:br>
                      <a:r>
                        <a:rPr kumimoji="0" lang="en-GB" sz="1200" b="0" i="0" u="none" strike="noStrike" cap="none" normalizeH="0" baseline="0" dirty="0" smtClean="0">
                          <a:ln>
                            <a:noFill/>
                          </a:ln>
                          <a:solidFill>
                            <a:schemeClr val="tx1"/>
                          </a:solidFill>
                          <a:effectLst/>
                          <a:latin typeface="Arial" charset="0"/>
                        </a:rPr>
                        <a:t>Income generation</a:t>
                      </a:r>
                    </a:p>
                  </a:txBody>
                  <a:tcPr marL="91688" marR="91688" marT="45725" marB="45725" horzOverflow="overflow">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8611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xit" presetSubtype="0" fill="hold" grpId="0"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fade">
                                      <p:cBhvr>
                                        <p:cTn id="3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4282841140"/>
              </p:ext>
            </p:extLst>
          </p:nvPr>
        </p:nvGraphicFramePr>
        <p:xfrm>
          <a:off x="238125" y="1773237"/>
          <a:ext cx="4694238" cy="4084637"/>
        </p:xfrm>
        <a:graphic>
          <a:graphicData uri="http://schemas.openxmlformats.org/drawingml/2006/chart">
            <c:chart xmlns:c="http://schemas.openxmlformats.org/drawingml/2006/chart" xmlns:r="http://schemas.openxmlformats.org/officeDocument/2006/relationships" r:id="rId3"/>
          </a:graphicData>
        </a:graphic>
      </p:graphicFrame>
      <p:sp>
        <p:nvSpPr>
          <p:cNvPr id="24" name="Up Arrow 23"/>
          <p:cNvSpPr/>
          <p:nvPr/>
        </p:nvSpPr>
        <p:spPr>
          <a:xfrm>
            <a:off x="5903079" y="2637354"/>
            <a:ext cx="142797" cy="2555771"/>
          </a:xfrm>
          <a:prstGeom prst="upArrow">
            <a:avLst>
              <a:gd name="adj1" fmla="val 27778"/>
              <a:gd name="adj2" fmla="val 61658"/>
            </a:avLst>
          </a:prstGeom>
          <a:solidFill>
            <a:srgbClr val="76869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GB" dirty="0" smtClean="0"/>
              <a:t>A broad opportunity set in alternative credit</a:t>
            </a:r>
            <a:endParaRPr lang="en-GB" dirty="0"/>
          </a:p>
        </p:txBody>
      </p:sp>
      <p:sp>
        <p:nvSpPr>
          <p:cNvPr id="26" name="Subtitle 15"/>
          <p:cNvSpPr>
            <a:spLocks noGrp="1"/>
          </p:cNvSpPr>
          <p:nvPr>
            <p:ph type="subTitle" idx="10"/>
          </p:nvPr>
        </p:nvSpPr>
        <p:spPr/>
        <p:txBody>
          <a:bodyPr/>
          <a:lstStyle/>
          <a:p>
            <a:r>
              <a:rPr lang="en-GB" dirty="0" smtClean="0"/>
              <a:t>Finding the balance between risk, return and liquidity</a:t>
            </a:r>
            <a:endParaRPr lang="en-GB" dirty="0"/>
          </a:p>
        </p:txBody>
      </p:sp>
      <p:sp>
        <p:nvSpPr>
          <p:cNvPr id="12" name="Text Box 5"/>
          <p:cNvSpPr txBox="1">
            <a:spLocks noChangeArrowheads="1"/>
          </p:cNvSpPr>
          <p:nvPr/>
        </p:nvSpPr>
        <p:spPr bwMode="auto">
          <a:xfrm>
            <a:off x="4829131" y="1685535"/>
            <a:ext cx="3840207" cy="276999"/>
          </a:xfrm>
          <a:prstGeom prst="rect">
            <a:avLst/>
          </a:prstGeom>
          <a:noFill/>
          <a:ln w="9525">
            <a:noFill/>
            <a:miter lim="800000"/>
            <a:headEnd/>
            <a:tailEnd/>
          </a:ln>
        </p:spPr>
        <p:txBody>
          <a:bodyPr wrap="square">
            <a:spAutoFit/>
          </a:bodyPr>
          <a:lstStyle/>
          <a:p>
            <a:pPr>
              <a:spcBef>
                <a:spcPct val="50000"/>
              </a:spcBef>
            </a:pPr>
            <a:r>
              <a:rPr lang="en-GB" sz="1200" b="1" dirty="0" smtClean="0">
                <a:solidFill>
                  <a:srgbClr val="951826"/>
                </a:solidFill>
                <a:ea typeface="MS PGothic"/>
                <a:cs typeface="MS PGothic"/>
              </a:rPr>
              <a:t>Liquidity profile</a:t>
            </a:r>
            <a:endParaRPr lang="en-GB" sz="1200" b="1" dirty="0">
              <a:solidFill>
                <a:srgbClr val="951826"/>
              </a:solidFill>
              <a:ea typeface="MS PGothic"/>
              <a:cs typeface="MS PGothic"/>
            </a:endParaRPr>
          </a:p>
        </p:txBody>
      </p:sp>
      <p:sp>
        <p:nvSpPr>
          <p:cNvPr id="13" name="Text Box 5"/>
          <p:cNvSpPr txBox="1">
            <a:spLocks noChangeArrowheads="1"/>
          </p:cNvSpPr>
          <p:nvPr/>
        </p:nvSpPr>
        <p:spPr bwMode="auto">
          <a:xfrm>
            <a:off x="368256" y="1689910"/>
            <a:ext cx="3840207" cy="276999"/>
          </a:xfrm>
          <a:prstGeom prst="rect">
            <a:avLst/>
          </a:prstGeom>
          <a:noFill/>
          <a:ln w="9525">
            <a:noFill/>
            <a:miter lim="800000"/>
            <a:headEnd/>
            <a:tailEnd/>
          </a:ln>
        </p:spPr>
        <p:txBody>
          <a:bodyPr wrap="square">
            <a:spAutoFit/>
          </a:bodyPr>
          <a:lstStyle/>
          <a:p>
            <a:pPr>
              <a:spcBef>
                <a:spcPct val="50000"/>
              </a:spcBef>
            </a:pPr>
            <a:r>
              <a:rPr lang="en-GB" sz="1200" b="1" dirty="0" smtClean="0">
                <a:solidFill>
                  <a:srgbClr val="951826"/>
                </a:solidFill>
                <a:ea typeface="MS PGothic"/>
                <a:cs typeface="MS PGothic"/>
              </a:rPr>
              <a:t>Risk/return</a:t>
            </a:r>
            <a:endParaRPr lang="en-GB" sz="1200" b="1" dirty="0">
              <a:solidFill>
                <a:srgbClr val="951826"/>
              </a:solidFill>
              <a:ea typeface="MS PGothic"/>
              <a:cs typeface="MS PGothic"/>
            </a:endParaRPr>
          </a:p>
        </p:txBody>
      </p:sp>
      <p:sp>
        <p:nvSpPr>
          <p:cNvPr id="14" name="Rectangle 13"/>
          <p:cNvSpPr/>
          <p:nvPr/>
        </p:nvSpPr>
        <p:spPr>
          <a:xfrm>
            <a:off x="6191247" y="2063708"/>
            <a:ext cx="1485900" cy="504000"/>
          </a:xfrm>
          <a:prstGeom prst="rect">
            <a:avLst/>
          </a:prstGeom>
          <a:solidFill>
            <a:srgbClr val="A1A7A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prstClr val="white"/>
                </a:solidFill>
              </a:rPr>
              <a:t>ABS</a:t>
            </a:r>
            <a:endParaRPr lang="en-GB" sz="1200" b="1" dirty="0">
              <a:solidFill>
                <a:prstClr val="white"/>
              </a:solidFill>
            </a:endParaRPr>
          </a:p>
        </p:txBody>
      </p:sp>
      <p:sp>
        <p:nvSpPr>
          <p:cNvPr id="15" name="Rectangle 14"/>
          <p:cNvSpPr/>
          <p:nvPr/>
        </p:nvSpPr>
        <p:spPr>
          <a:xfrm>
            <a:off x="6191247" y="3063008"/>
            <a:ext cx="1485900" cy="504000"/>
          </a:xfrm>
          <a:prstGeom prst="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prstClr val="white"/>
                </a:solidFill>
              </a:rPr>
              <a:t>High Yield</a:t>
            </a:r>
            <a:endParaRPr lang="en-GB" sz="1200" b="1" dirty="0">
              <a:solidFill>
                <a:prstClr val="white"/>
              </a:solidFill>
            </a:endParaRPr>
          </a:p>
        </p:txBody>
      </p:sp>
      <p:sp>
        <p:nvSpPr>
          <p:cNvPr id="16" name="Rectangle 15"/>
          <p:cNvSpPr/>
          <p:nvPr/>
        </p:nvSpPr>
        <p:spPr>
          <a:xfrm>
            <a:off x="6191247" y="3567008"/>
            <a:ext cx="1485900" cy="504000"/>
          </a:xfrm>
          <a:prstGeom prst="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prstClr val="white"/>
                </a:solidFill>
              </a:rPr>
              <a:t>Secured Loans</a:t>
            </a:r>
            <a:endParaRPr lang="en-GB" sz="1200" b="1" dirty="0">
              <a:solidFill>
                <a:prstClr val="white"/>
              </a:solidFill>
            </a:endParaRPr>
          </a:p>
        </p:txBody>
      </p:sp>
      <p:sp>
        <p:nvSpPr>
          <p:cNvPr id="17" name="Rectangle 16"/>
          <p:cNvSpPr/>
          <p:nvPr/>
        </p:nvSpPr>
        <p:spPr>
          <a:xfrm>
            <a:off x="6191247" y="4076000"/>
            <a:ext cx="1485900" cy="504000"/>
          </a:xfrm>
          <a:prstGeom prst="rect">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Real Estate Debt</a:t>
            </a:r>
            <a:endParaRPr lang="en-GB" sz="1200" b="1" dirty="0">
              <a:solidFill>
                <a:schemeClr val="bg1"/>
              </a:solidFill>
            </a:endParaRPr>
          </a:p>
        </p:txBody>
      </p:sp>
      <p:sp>
        <p:nvSpPr>
          <p:cNvPr id="18" name="Rectangle 17"/>
          <p:cNvSpPr/>
          <p:nvPr/>
        </p:nvSpPr>
        <p:spPr>
          <a:xfrm>
            <a:off x="6191247" y="4580000"/>
            <a:ext cx="1485900" cy="504000"/>
          </a:xfrm>
          <a:prstGeom prst="rect">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white"/>
                </a:solidFill>
              </a:rPr>
              <a:t>Infrastructure Debt</a:t>
            </a:r>
          </a:p>
        </p:txBody>
      </p:sp>
      <p:sp>
        <p:nvSpPr>
          <p:cNvPr id="19" name="Rectangle 18"/>
          <p:cNvSpPr/>
          <p:nvPr/>
        </p:nvSpPr>
        <p:spPr>
          <a:xfrm>
            <a:off x="6191247" y="5084000"/>
            <a:ext cx="1485900" cy="504000"/>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prstClr val="white"/>
                </a:solidFill>
              </a:rPr>
              <a:t>SME Loans</a:t>
            </a:r>
            <a:endParaRPr lang="en-GB" sz="1200" b="1" dirty="0">
              <a:solidFill>
                <a:prstClr val="white"/>
              </a:solidFill>
            </a:endParaRPr>
          </a:p>
        </p:txBody>
      </p:sp>
      <p:sp>
        <p:nvSpPr>
          <p:cNvPr id="22" name="Isosceles Triangle 21"/>
          <p:cNvSpPr/>
          <p:nvPr/>
        </p:nvSpPr>
        <p:spPr>
          <a:xfrm>
            <a:off x="5858689" y="1643449"/>
            <a:ext cx="2151017" cy="420259"/>
          </a:xfrm>
          <a:prstGeom prst="triangl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TextBox 22"/>
          <p:cNvSpPr txBox="1"/>
          <p:nvPr/>
        </p:nvSpPr>
        <p:spPr>
          <a:xfrm>
            <a:off x="800101" y="5229485"/>
            <a:ext cx="3781424" cy="276999"/>
          </a:xfrm>
          <a:prstGeom prst="rect">
            <a:avLst/>
          </a:prstGeom>
          <a:noFill/>
        </p:spPr>
        <p:txBody>
          <a:bodyPr wrap="square" rtlCol="0">
            <a:spAutoFit/>
          </a:bodyPr>
          <a:lstStyle/>
          <a:p>
            <a:pPr algn="ctr"/>
            <a:r>
              <a:rPr lang="en-GB" sz="1200" dirty="0" smtClean="0">
                <a:solidFill>
                  <a:srgbClr val="444E55"/>
                </a:solidFill>
              </a:rPr>
              <a:t>Expected risk</a:t>
            </a:r>
          </a:p>
        </p:txBody>
      </p:sp>
      <p:sp>
        <p:nvSpPr>
          <p:cNvPr id="25" name="TextBox 24"/>
          <p:cNvSpPr txBox="1"/>
          <p:nvPr/>
        </p:nvSpPr>
        <p:spPr>
          <a:xfrm rot="16200000">
            <a:off x="-1020978" y="3515336"/>
            <a:ext cx="3078576" cy="276999"/>
          </a:xfrm>
          <a:prstGeom prst="rect">
            <a:avLst/>
          </a:prstGeom>
          <a:noFill/>
        </p:spPr>
        <p:txBody>
          <a:bodyPr wrap="square" rtlCol="0">
            <a:spAutoFit/>
          </a:bodyPr>
          <a:lstStyle/>
          <a:p>
            <a:pPr algn="ctr"/>
            <a:r>
              <a:rPr lang="en-GB" sz="1200" dirty="0" smtClean="0">
                <a:solidFill>
                  <a:srgbClr val="444E55"/>
                </a:solidFill>
              </a:rPr>
              <a:t>Expected return</a:t>
            </a:r>
          </a:p>
        </p:txBody>
      </p:sp>
      <p:sp>
        <p:nvSpPr>
          <p:cNvPr id="28" name="TextBox 27"/>
          <p:cNvSpPr txBox="1"/>
          <p:nvPr/>
        </p:nvSpPr>
        <p:spPr>
          <a:xfrm>
            <a:off x="1291312" y="4751708"/>
            <a:ext cx="1840568" cy="276999"/>
          </a:xfrm>
          <a:prstGeom prst="rect">
            <a:avLst/>
          </a:prstGeom>
          <a:noFill/>
        </p:spPr>
        <p:txBody>
          <a:bodyPr wrap="none" rtlCol="0">
            <a:spAutoFit/>
          </a:bodyPr>
          <a:lstStyle/>
          <a:p>
            <a:r>
              <a:rPr lang="en-GB" sz="1200" dirty="0" smtClean="0">
                <a:solidFill>
                  <a:srgbClr val="444E55"/>
                </a:solidFill>
              </a:rPr>
              <a:t>Asset Backed Securities</a:t>
            </a:r>
          </a:p>
        </p:txBody>
      </p:sp>
      <p:sp>
        <p:nvSpPr>
          <p:cNvPr id="29" name="TextBox 28"/>
          <p:cNvSpPr txBox="1"/>
          <p:nvPr/>
        </p:nvSpPr>
        <p:spPr>
          <a:xfrm>
            <a:off x="1894780" y="4256006"/>
            <a:ext cx="1457450" cy="276999"/>
          </a:xfrm>
          <a:prstGeom prst="rect">
            <a:avLst/>
          </a:prstGeom>
          <a:noFill/>
        </p:spPr>
        <p:txBody>
          <a:bodyPr wrap="none" rtlCol="0">
            <a:spAutoFit/>
          </a:bodyPr>
          <a:lstStyle/>
          <a:p>
            <a:r>
              <a:rPr lang="en-GB" sz="1200" dirty="0" smtClean="0">
                <a:solidFill>
                  <a:srgbClr val="444E55"/>
                </a:solidFill>
              </a:rPr>
              <a:t>Infrastructure Debt</a:t>
            </a:r>
            <a:endParaRPr lang="en-GB" sz="1200" dirty="0">
              <a:solidFill>
                <a:srgbClr val="444E55"/>
              </a:solidFill>
            </a:endParaRPr>
          </a:p>
        </p:txBody>
      </p:sp>
      <p:sp>
        <p:nvSpPr>
          <p:cNvPr id="30" name="TextBox 29"/>
          <p:cNvSpPr txBox="1"/>
          <p:nvPr/>
        </p:nvSpPr>
        <p:spPr>
          <a:xfrm>
            <a:off x="2403407" y="3861016"/>
            <a:ext cx="1345240" cy="276999"/>
          </a:xfrm>
          <a:prstGeom prst="rect">
            <a:avLst/>
          </a:prstGeom>
          <a:noFill/>
        </p:spPr>
        <p:txBody>
          <a:bodyPr wrap="none" rtlCol="0">
            <a:spAutoFit/>
          </a:bodyPr>
          <a:lstStyle/>
          <a:p>
            <a:pPr algn="ctr"/>
            <a:r>
              <a:rPr lang="en-GB" sz="1200" dirty="0">
                <a:solidFill>
                  <a:srgbClr val="444E55"/>
                </a:solidFill>
              </a:rPr>
              <a:t>Real Estate </a:t>
            </a:r>
            <a:r>
              <a:rPr lang="en-GB" sz="1200" dirty="0" smtClean="0">
                <a:solidFill>
                  <a:srgbClr val="444E55"/>
                </a:solidFill>
              </a:rPr>
              <a:t>Debt</a:t>
            </a:r>
            <a:endParaRPr lang="en-GB" sz="1200" dirty="0">
              <a:solidFill>
                <a:srgbClr val="444E55"/>
              </a:solidFill>
            </a:endParaRPr>
          </a:p>
        </p:txBody>
      </p:sp>
      <p:sp>
        <p:nvSpPr>
          <p:cNvPr id="31" name="TextBox 30"/>
          <p:cNvSpPr txBox="1"/>
          <p:nvPr/>
        </p:nvSpPr>
        <p:spPr>
          <a:xfrm>
            <a:off x="3472542" y="2971012"/>
            <a:ext cx="1215397" cy="276999"/>
          </a:xfrm>
          <a:prstGeom prst="rect">
            <a:avLst/>
          </a:prstGeom>
          <a:noFill/>
        </p:spPr>
        <p:txBody>
          <a:bodyPr wrap="none" rtlCol="0">
            <a:spAutoFit/>
          </a:bodyPr>
          <a:lstStyle/>
          <a:p>
            <a:pPr algn="ctr"/>
            <a:r>
              <a:rPr lang="en-GB" sz="1200" dirty="0">
                <a:solidFill>
                  <a:srgbClr val="444E55"/>
                </a:solidFill>
              </a:rPr>
              <a:t>Secured Loans</a:t>
            </a:r>
          </a:p>
        </p:txBody>
      </p:sp>
      <p:sp>
        <p:nvSpPr>
          <p:cNvPr id="32" name="TextBox 31"/>
          <p:cNvSpPr txBox="1"/>
          <p:nvPr/>
        </p:nvSpPr>
        <p:spPr>
          <a:xfrm>
            <a:off x="4017441" y="2514658"/>
            <a:ext cx="873509" cy="276999"/>
          </a:xfrm>
          <a:prstGeom prst="rect">
            <a:avLst/>
          </a:prstGeom>
          <a:noFill/>
        </p:spPr>
        <p:txBody>
          <a:bodyPr wrap="none" rtlCol="0">
            <a:spAutoFit/>
          </a:bodyPr>
          <a:lstStyle/>
          <a:p>
            <a:pPr algn="ctr"/>
            <a:r>
              <a:rPr lang="en-GB" sz="1200" dirty="0" smtClean="0">
                <a:solidFill>
                  <a:srgbClr val="444E55"/>
                </a:solidFill>
              </a:rPr>
              <a:t>High Yield</a:t>
            </a:r>
            <a:endParaRPr lang="en-GB" sz="1200" dirty="0">
              <a:solidFill>
                <a:srgbClr val="444E55"/>
              </a:solidFill>
            </a:endParaRPr>
          </a:p>
        </p:txBody>
      </p:sp>
      <p:sp>
        <p:nvSpPr>
          <p:cNvPr id="33" name="TextBox 32"/>
          <p:cNvSpPr txBox="1"/>
          <p:nvPr/>
        </p:nvSpPr>
        <p:spPr>
          <a:xfrm>
            <a:off x="4446588" y="2171343"/>
            <a:ext cx="978153" cy="276999"/>
          </a:xfrm>
          <a:prstGeom prst="rect">
            <a:avLst/>
          </a:prstGeom>
          <a:noFill/>
        </p:spPr>
        <p:txBody>
          <a:bodyPr wrap="none" rtlCol="0">
            <a:spAutoFit/>
          </a:bodyPr>
          <a:lstStyle/>
          <a:p>
            <a:pPr algn="ctr"/>
            <a:r>
              <a:rPr lang="en-GB" sz="1200" dirty="0" smtClean="0">
                <a:solidFill>
                  <a:srgbClr val="444E55"/>
                </a:solidFill>
              </a:rPr>
              <a:t>SME Loans</a:t>
            </a:r>
            <a:endParaRPr lang="en-GB" sz="1200" dirty="0">
              <a:solidFill>
                <a:srgbClr val="444E55"/>
              </a:solidFill>
            </a:endParaRPr>
          </a:p>
        </p:txBody>
      </p:sp>
      <p:sp>
        <p:nvSpPr>
          <p:cNvPr id="34" name="Text Box 12"/>
          <p:cNvSpPr txBox="1">
            <a:spLocks noChangeArrowheads="1"/>
          </p:cNvSpPr>
          <p:nvPr/>
        </p:nvSpPr>
        <p:spPr bwMode="auto">
          <a:xfrm>
            <a:off x="360855" y="5528641"/>
            <a:ext cx="4765675" cy="461665"/>
          </a:xfrm>
          <a:prstGeom prst="rect">
            <a:avLst/>
          </a:prstGeom>
          <a:noFill/>
          <a:ln>
            <a:noFill/>
          </a:ln>
          <a:effectLst/>
          <a:extLst/>
        </p:spPr>
        <p:txBody>
          <a:bodyPr>
            <a:spAutoFit/>
          </a:bodyPr>
          <a:lstStyle>
            <a:lvl1pPr eaLnBrk="0" hangingPunct="0">
              <a:tabLst>
                <a:tab pos="542925" algn="l"/>
              </a:tabLst>
              <a:defRPr b="1">
                <a:solidFill>
                  <a:schemeClr val="tx1"/>
                </a:solidFill>
                <a:latin typeface="Arial" pitchFamily="34" charset="0"/>
              </a:defRPr>
            </a:lvl1pPr>
            <a:lvl2pPr marL="742950" indent="-285750" eaLnBrk="0" hangingPunct="0">
              <a:tabLst>
                <a:tab pos="542925" algn="l"/>
              </a:tabLst>
              <a:defRPr b="1">
                <a:solidFill>
                  <a:schemeClr val="tx1"/>
                </a:solidFill>
                <a:latin typeface="Arial" pitchFamily="34" charset="0"/>
              </a:defRPr>
            </a:lvl2pPr>
            <a:lvl3pPr marL="1143000" indent="-228600" eaLnBrk="0" hangingPunct="0">
              <a:tabLst>
                <a:tab pos="542925" algn="l"/>
              </a:tabLst>
              <a:defRPr b="1">
                <a:solidFill>
                  <a:schemeClr val="tx1"/>
                </a:solidFill>
                <a:latin typeface="Arial" pitchFamily="34" charset="0"/>
              </a:defRPr>
            </a:lvl3pPr>
            <a:lvl4pPr marL="1600200" indent="-228600" eaLnBrk="0" hangingPunct="0">
              <a:tabLst>
                <a:tab pos="542925" algn="l"/>
              </a:tabLst>
              <a:defRPr b="1">
                <a:solidFill>
                  <a:schemeClr val="tx1"/>
                </a:solidFill>
                <a:latin typeface="Arial" pitchFamily="34" charset="0"/>
              </a:defRPr>
            </a:lvl4pPr>
            <a:lvl5pPr marL="2057400" indent="-228600" eaLnBrk="0" hangingPunct="0">
              <a:tabLst>
                <a:tab pos="542925" algn="l"/>
              </a:tabLst>
              <a:defRPr b="1">
                <a:solidFill>
                  <a:schemeClr val="tx1"/>
                </a:solidFill>
                <a:latin typeface="Arial" pitchFamily="34" charset="0"/>
              </a:defRPr>
            </a:lvl5pPr>
            <a:lvl6pPr marL="2514600" indent="-228600" eaLnBrk="0" fontAlgn="base" hangingPunct="0">
              <a:spcBef>
                <a:spcPct val="0"/>
              </a:spcBef>
              <a:spcAft>
                <a:spcPct val="0"/>
              </a:spcAft>
              <a:tabLst>
                <a:tab pos="542925" algn="l"/>
              </a:tabLst>
              <a:defRPr b="1">
                <a:solidFill>
                  <a:schemeClr val="tx1"/>
                </a:solidFill>
                <a:latin typeface="Arial" pitchFamily="34" charset="0"/>
              </a:defRPr>
            </a:lvl6pPr>
            <a:lvl7pPr marL="2971800" indent="-228600" eaLnBrk="0" fontAlgn="base" hangingPunct="0">
              <a:spcBef>
                <a:spcPct val="0"/>
              </a:spcBef>
              <a:spcAft>
                <a:spcPct val="0"/>
              </a:spcAft>
              <a:tabLst>
                <a:tab pos="542925" algn="l"/>
              </a:tabLst>
              <a:defRPr b="1">
                <a:solidFill>
                  <a:schemeClr val="tx1"/>
                </a:solidFill>
                <a:latin typeface="Arial" pitchFamily="34" charset="0"/>
              </a:defRPr>
            </a:lvl7pPr>
            <a:lvl8pPr marL="3429000" indent="-228600" eaLnBrk="0" fontAlgn="base" hangingPunct="0">
              <a:spcBef>
                <a:spcPct val="0"/>
              </a:spcBef>
              <a:spcAft>
                <a:spcPct val="0"/>
              </a:spcAft>
              <a:tabLst>
                <a:tab pos="542925" algn="l"/>
              </a:tabLst>
              <a:defRPr b="1">
                <a:solidFill>
                  <a:schemeClr val="tx1"/>
                </a:solidFill>
                <a:latin typeface="Arial" pitchFamily="34" charset="0"/>
              </a:defRPr>
            </a:lvl8pPr>
            <a:lvl9pPr marL="3886200" indent="-228600" eaLnBrk="0" fontAlgn="base" hangingPunct="0">
              <a:spcBef>
                <a:spcPct val="0"/>
              </a:spcBef>
              <a:spcAft>
                <a:spcPct val="0"/>
              </a:spcAft>
              <a:tabLst>
                <a:tab pos="542925" algn="l"/>
              </a:tabLst>
              <a:defRPr b="1">
                <a:solidFill>
                  <a:schemeClr val="tx1"/>
                </a:solidFill>
                <a:latin typeface="Arial" pitchFamily="34" charset="0"/>
              </a:defRPr>
            </a:lvl9pPr>
          </a:lstStyle>
          <a:p>
            <a:pPr marL="447675" indent="-447675" eaLnBrk="1" hangingPunct="1">
              <a:tabLst/>
              <a:defRPr/>
            </a:pPr>
            <a:r>
              <a:rPr lang="en-GB" sz="800" b="0" dirty="0" smtClean="0">
                <a:solidFill>
                  <a:srgbClr val="444E55"/>
                </a:solidFill>
              </a:rPr>
              <a:t>Source:	Janus Henderson Investors, as at December 2017</a:t>
            </a:r>
          </a:p>
          <a:p>
            <a:pPr marL="447675" indent="-447675" eaLnBrk="1" hangingPunct="1">
              <a:tabLst/>
              <a:defRPr/>
            </a:pPr>
            <a:r>
              <a:rPr lang="en-GB" sz="800" b="0" dirty="0">
                <a:solidFill>
                  <a:srgbClr val="444E55"/>
                </a:solidFill>
              </a:rPr>
              <a:t>	</a:t>
            </a:r>
            <a:r>
              <a:rPr lang="en-GB" sz="800" b="0" dirty="0" smtClean="0">
                <a:solidFill>
                  <a:srgbClr val="444E55"/>
                </a:solidFill>
              </a:rPr>
              <a:t>For illustrative purposes only</a:t>
            </a:r>
          </a:p>
          <a:p>
            <a:pPr marL="447675" indent="-447675" eaLnBrk="1" hangingPunct="1">
              <a:tabLst/>
              <a:defRPr/>
            </a:pPr>
            <a:r>
              <a:rPr lang="en-GB" sz="800" b="0" dirty="0">
                <a:solidFill>
                  <a:srgbClr val="444E55"/>
                </a:solidFill>
              </a:rPr>
              <a:t>	</a:t>
            </a:r>
            <a:r>
              <a:rPr lang="en-GB" sz="800" b="0" dirty="0" smtClean="0">
                <a:solidFill>
                  <a:srgbClr val="444E55"/>
                </a:solidFill>
              </a:rPr>
              <a:t>SME – Small and medium enterprise</a:t>
            </a:r>
          </a:p>
        </p:txBody>
      </p:sp>
      <p:sp>
        <p:nvSpPr>
          <p:cNvPr id="3" name="TextBox 2"/>
          <p:cNvSpPr txBox="1"/>
          <p:nvPr/>
        </p:nvSpPr>
        <p:spPr>
          <a:xfrm rot="16200000">
            <a:off x="5356236" y="3792129"/>
            <a:ext cx="1236483" cy="246221"/>
          </a:xfrm>
          <a:prstGeom prst="rect">
            <a:avLst/>
          </a:prstGeom>
          <a:solidFill>
            <a:schemeClr val="bg1"/>
          </a:solidFill>
        </p:spPr>
        <p:txBody>
          <a:bodyPr wrap="none" lIns="36000" rIns="36000" rtlCol="0">
            <a:spAutoFit/>
          </a:bodyPr>
          <a:lstStyle/>
          <a:p>
            <a:pPr algn="ctr"/>
            <a:r>
              <a:rPr lang="en-GB" sz="1000" b="1" dirty="0" smtClean="0">
                <a:solidFill>
                  <a:schemeClr val="bg2"/>
                </a:solidFill>
              </a:rPr>
              <a:t>Increasing liquidity</a:t>
            </a:r>
          </a:p>
        </p:txBody>
      </p:sp>
      <p:sp>
        <p:nvSpPr>
          <p:cNvPr id="27" name="Rectangle 26"/>
          <p:cNvSpPr/>
          <p:nvPr/>
        </p:nvSpPr>
        <p:spPr>
          <a:xfrm>
            <a:off x="6191247" y="2559008"/>
            <a:ext cx="1485900" cy="504000"/>
          </a:xfrm>
          <a:prstGeom prst="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prstClr val="white"/>
                </a:solidFill>
              </a:rPr>
              <a:t>Emerging Market Credit</a:t>
            </a:r>
            <a:endParaRPr lang="en-GB" sz="1200" b="1" dirty="0">
              <a:solidFill>
                <a:prstClr val="white"/>
              </a:solidFill>
            </a:endParaRPr>
          </a:p>
        </p:txBody>
      </p:sp>
      <p:sp>
        <p:nvSpPr>
          <p:cNvPr id="4" name="TextBox 3"/>
          <p:cNvSpPr txBox="1"/>
          <p:nvPr/>
        </p:nvSpPr>
        <p:spPr>
          <a:xfrm>
            <a:off x="2948095" y="3425825"/>
            <a:ext cx="1805302" cy="276999"/>
          </a:xfrm>
          <a:prstGeom prst="rect">
            <a:avLst/>
          </a:prstGeom>
          <a:noFill/>
        </p:spPr>
        <p:txBody>
          <a:bodyPr wrap="none" rtlCol="0">
            <a:spAutoFit/>
          </a:bodyPr>
          <a:lstStyle/>
          <a:p>
            <a:r>
              <a:rPr lang="en-GB" sz="1200" dirty="0">
                <a:solidFill>
                  <a:srgbClr val="444E55"/>
                </a:solidFill>
              </a:rPr>
              <a:t>Emerging Market </a:t>
            </a:r>
            <a:r>
              <a:rPr lang="en-GB" sz="1200" dirty="0" smtClean="0">
                <a:solidFill>
                  <a:srgbClr val="444E55"/>
                </a:solidFill>
              </a:rPr>
              <a:t>Credit</a:t>
            </a:r>
            <a:endParaRPr lang="en-GB" sz="1200" dirty="0">
              <a:solidFill>
                <a:srgbClr val="444E55"/>
              </a:solidFill>
            </a:endParaRPr>
          </a:p>
        </p:txBody>
      </p:sp>
    </p:spTree>
    <p:extLst>
      <p:ext uri="{BB962C8B-B14F-4D97-AF65-F5344CB8AC3E}">
        <p14:creationId xmlns:p14="http://schemas.microsoft.com/office/powerpoint/2010/main" val="824616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determines the interest rate?</a:t>
            </a:r>
            <a:endParaRPr lang="en-GB" dirty="0"/>
          </a:p>
        </p:txBody>
      </p:sp>
      <p:sp>
        <p:nvSpPr>
          <p:cNvPr id="4" name="Subtitle 3"/>
          <p:cNvSpPr>
            <a:spLocks noGrp="1"/>
          </p:cNvSpPr>
          <p:nvPr>
            <p:ph type="subTitle" idx="10"/>
          </p:nvPr>
        </p:nvSpPr>
        <p:spPr/>
        <p:txBody>
          <a:bodyPr/>
          <a:lstStyle/>
          <a:p>
            <a:r>
              <a:rPr lang="en-GB" dirty="0" smtClean="0"/>
              <a:t>Credit ratings – moving into higher yielding parts of the market</a:t>
            </a:r>
            <a:endParaRPr lang="en-GB" dirty="0"/>
          </a:p>
        </p:txBody>
      </p:sp>
      <p:graphicFrame>
        <p:nvGraphicFramePr>
          <p:cNvPr id="5" name="Object 11"/>
          <p:cNvGraphicFramePr>
            <a:graphicFrameLocks noGrp="1" noChangeAspect="1"/>
          </p:cNvGraphicFramePr>
          <p:nvPr>
            <p:ph type="chart" sz="quarter" idx="14"/>
            <p:extLst>
              <p:ext uri="{D42A27DB-BD31-4B8C-83A1-F6EECF244321}">
                <p14:modId xmlns:p14="http://schemas.microsoft.com/office/powerpoint/2010/main" val="1784536531"/>
              </p:ext>
            </p:extLst>
          </p:nvPr>
        </p:nvGraphicFramePr>
        <p:xfrm>
          <a:off x="363538" y="1916113"/>
          <a:ext cx="8204200" cy="35290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5"/>
          <p:cNvSpPr txBox="1">
            <a:spLocks noChangeArrowheads="1"/>
          </p:cNvSpPr>
          <p:nvPr/>
        </p:nvSpPr>
        <p:spPr bwMode="auto">
          <a:xfrm>
            <a:off x="361950" y="5503863"/>
            <a:ext cx="4533900" cy="252412"/>
          </a:xfrm>
          <a:prstGeom prst="rect">
            <a:avLst/>
          </a:prstGeom>
          <a:noFill/>
          <a:ln w="9525">
            <a:noFill/>
            <a:miter lim="800000"/>
            <a:headEnd/>
            <a:tailEnd/>
          </a:ln>
        </p:spPr>
        <p:txBody>
          <a:bodyPr anchor="ctr"/>
          <a:lstStyle/>
          <a:p>
            <a:pPr marL="447675" indent="-447675"/>
            <a:r>
              <a:rPr lang="en-GB" sz="800" dirty="0" smtClean="0"/>
              <a:t>Source:	Janus Henderson Investors, as at 28 February 2018</a:t>
            </a:r>
            <a:endParaRPr lang="en-GB" sz="800" dirty="0"/>
          </a:p>
        </p:txBody>
      </p:sp>
      <p:sp>
        <p:nvSpPr>
          <p:cNvPr id="7" name="Text Box 14"/>
          <p:cNvSpPr txBox="1">
            <a:spLocks noChangeArrowheads="1"/>
          </p:cNvSpPr>
          <p:nvPr/>
        </p:nvSpPr>
        <p:spPr bwMode="auto">
          <a:xfrm>
            <a:off x="661062" y="1804987"/>
            <a:ext cx="1266826" cy="276999"/>
          </a:xfrm>
          <a:prstGeom prst="rect">
            <a:avLst/>
          </a:prstGeom>
          <a:noFill/>
          <a:ln w="9525">
            <a:noFill/>
            <a:miter lim="800000"/>
            <a:headEnd/>
            <a:tailEnd/>
          </a:ln>
        </p:spPr>
        <p:txBody>
          <a:bodyPr wrap="square">
            <a:spAutoFit/>
          </a:bodyPr>
          <a:lstStyle/>
          <a:p>
            <a:pPr algn="ctr">
              <a:spcBef>
                <a:spcPct val="50000"/>
              </a:spcBef>
              <a:tabLst>
                <a:tab pos="2171700" algn="ctr"/>
                <a:tab pos="3714750" algn="ctr"/>
                <a:tab pos="5257800" algn="ctr"/>
                <a:tab pos="6819900" algn="ctr"/>
              </a:tabLst>
            </a:pPr>
            <a:r>
              <a:rPr lang="en-US" sz="1200" b="1" dirty="0" smtClean="0">
                <a:solidFill>
                  <a:schemeClr val="bg2"/>
                </a:solidFill>
              </a:rPr>
              <a:t>AAA rated</a:t>
            </a:r>
            <a:endParaRPr lang="en-GB" sz="1200" b="1" dirty="0">
              <a:solidFill>
                <a:schemeClr val="bg2"/>
              </a:solidFill>
            </a:endParaRPr>
          </a:p>
        </p:txBody>
      </p:sp>
      <p:sp>
        <p:nvSpPr>
          <p:cNvPr id="8" name="Text Box 14"/>
          <p:cNvSpPr txBox="1">
            <a:spLocks noChangeArrowheads="1"/>
          </p:cNvSpPr>
          <p:nvPr/>
        </p:nvSpPr>
        <p:spPr bwMode="auto">
          <a:xfrm>
            <a:off x="2094574" y="1806574"/>
            <a:ext cx="523875" cy="276999"/>
          </a:xfrm>
          <a:prstGeom prst="rect">
            <a:avLst/>
          </a:prstGeom>
          <a:noFill/>
          <a:ln w="9525">
            <a:noFill/>
            <a:miter lim="800000"/>
            <a:headEnd/>
            <a:tailEnd/>
          </a:ln>
        </p:spPr>
        <p:txBody>
          <a:bodyPr wrap="square">
            <a:spAutoFit/>
          </a:bodyPr>
          <a:lstStyle/>
          <a:p>
            <a:pPr algn="ctr">
              <a:spcBef>
                <a:spcPct val="50000"/>
              </a:spcBef>
              <a:tabLst>
                <a:tab pos="447675" algn="ctr"/>
                <a:tab pos="2171700" algn="ctr"/>
                <a:tab pos="3714750" algn="ctr"/>
                <a:tab pos="5257800" algn="ctr"/>
                <a:tab pos="6819900" algn="ctr"/>
              </a:tabLst>
            </a:pPr>
            <a:r>
              <a:rPr lang="en-US" sz="1200" b="1" dirty="0" smtClean="0">
                <a:solidFill>
                  <a:schemeClr val="bg2"/>
                </a:solidFill>
              </a:rPr>
              <a:t>AA</a:t>
            </a:r>
            <a:endParaRPr lang="en-GB" sz="1200" b="1" dirty="0">
              <a:solidFill>
                <a:schemeClr val="bg2"/>
              </a:solidFill>
            </a:endParaRPr>
          </a:p>
        </p:txBody>
      </p:sp>
      <p:sp>
        <p:nvSpPr>
          <p:cNvPr id="9" name="Text Box 14"/>
          <p:cNvSpPr txBox="1">
            <a:spLocks noChangeArrowheads="1"/>
          </p:cNvSpPr>
          <p:nvPr/>
        </p:nvSpPr>
        <p:spPr bwMode="auto">
          <a:xfrm>
            <a:off x="3078184" y="1804987"/>
            <a:ext cx="752476" cy="276999"/>
          </a:xfrm>
          <a:prstGeom prst="rect">
            <a:avLst/>
          </a:prstGeom>
          <a:noFill/>
          <a:ln w="9525">
            <a:noFill/>
            <a:miter lim="800000"/>
            <a:headEnd/>
            <a:tailEnd/>
          </a:ln>
        </p:spPr>
        <p:txBody>
          <a:bodyPr wrap="square">
            <a:spAutoFit/>
          </a:bodyPr>
          <a:lstStyle/>
          <a:p>
            <a:pPr algn="ctr">
              <a:spcBef>
                <a:spcPct val="50000"/>
              </a:spcBef>
              <a:tabLst>
                <a:tab pos="2171700" algn="ctr"/>
                <a:tab pos="3714750" algn="ctr"/>
                <a:tab pos="5257800" algn="ctr"/>
                <a:tab pos="6819900" algn="ctr"/>
              </a:tabLst>
            </a:pPr>
            <a:r>
              <a:rPr lang="en-US" sz="1200" b="1" dirty="0" smtClean="0">
                <a:solidFill>
                  <a:schemeClr val="bg2"/>
                </a:solidFill>
              </a:rPr>
              <a:t>A</a:t>
            </a:r>
            <a:endParaRPr lang="en-GB" sz="1200" b="1" dirty="0">
              <a:solidFill>
                <a:schemeClr val="bg2"/>
              </a:solidFill>
            </a:endParaRPr>
          </a:p>
        </p:txBody>
      </p:sp>
      <p:sp>
        <p:nvSpPr>
          <p:cNvPr id="10" name="Text Box 14"/>
          <p:cNvSpPr txBox="1">
            <a:spLocks noChangeArrowheads="1"/>
          </p:cNvSpPr>
          <p:nvPr/>
        </p:nvSpPr>
        <p:spPr bwMode="auto">
          <a:xfrm>
            <a:off x="4242154" y="1800225"/>
            <a:ext cx="561975" cy="276999"/>
          </a:xfrm>
          <a:prstGeom prst="rect">
            <a:avLst/>
          </a:prstGeom>
          <a:noFill/>
          <a:ln w="9525">
            <a:noFill/>
            <a:miter lim="800000"/>
            <a:headEnd/>
            <a:tailEnd/>
          </a:ln>
        </p:spPr>
        <p:txBody>
          <a:bodyPr wrap="square">
            <a:spAutoFit/>
          </a:bodyPr>
          <a:lstStyle/>
          <a:p>
            <a:pPr algn="ctr">
              <a:spcBef>
                <a:spcPct val="50000"/>
              </a:spcBef>
              <a:tabLst>
                <a:tab pos="447675" algn="ctr"/>
                <a:tab pos="2171700" algn="ctr"/>
                <a:tab pos="3714750" algn="ctr"/>
                <a:tab pos="5257800" algn="ctr"/>
                <a:tab pos="6819900" algn="ctr"/>
              </a:tabLst>
            </a:pPr>
            <a:r>
              <a:rPr lang="en-US" sz="1200" b="1" dirty="0" smtClean="0">
                <a:solidFill>
                  <a:schemeClr val="bg2"/>
                </a:solidFill>
              </a:rPr>
              <a:t>BBB                             </a:t>
            </a:r>
            <a:endParaRPr lang="en-GB" sz="1200" b="1" dirty="0">
              <a:solidFill>
                <a:schemeClr val="bg2"/>
              </a:solidFill>
            </a:endParaRPr>
          </a:p>
        </p:txBody>
      </p:sp>
      <p:sp>
        <p:nvSpPr>
          <p:cNvPr id="11" name="Text Box 14"/>
          <p:cNvSpPr txBox="1">
            <a:spLocks noChangeArrowheads="1"/>
          </p:cNvSpPr>
          <p:nvPr/>
        </p:nvSpPr>
        <p:spPr bwMode="auto">
          <a:xfrm>
            <a:off x="5138737" y="1800223"/>
            <a:ext cx="1019175" cy="276999"/>
          </a:xfrm>
          <a:prstGeom prst="rect">
            <a:avLst/>
          </a:prstGeom>
          <a:noFill/>
          <a:ln w="9525">
            <a:noFill/>
            <a:miter lim="800000"/>
            <a:headEnd/>
            <a:tailEnd/>
          </a:ln>
        </p:spPr>
        <p:txBody>
          <a:bodyPr wrap="square">
            <a:spAutoFit/>
          </a:bodyPr>
          <a:lstStyle/>
          <a:p>
            <a:pPr algn="ctr">
              <a:spcBef>
                <a:spcPct val="50000"/>
              </a:spcBef>
              <a:tabLst>
                <a:tab pos="2171700" algn="ctr"/>
                <a:tab pos="3714750" algn="ctr"/>
                <a:tab pos="5257800" algn="ctr"/>
                <a:tab pos="6819900" algn="ctr"/>
              </a:tabLst>
            </a:pPr>
            <a:r>
              <a:rPr lang="en-US" sz="1200" b="1" dirty="0" smtClean="0">
                <a:solidFill>
                  <a:schemeClr val="bg2"/>
                </a:solidFill>
              </a:rPr>
              <a:t>BB</a:t>
            </a:r>
            <a:endParaRPr lang="en-GB" sz="1200" b="1" dirty="0">
              <a:solidFill>
                <a:schemeClr val="bg2"/>
              </a:solidFill>
            </a:endParaRPr>
          </a:p>
        </p:txBody>
      </p:sp>
      <p:sp>
        <p:nvSpPr>
          <p:cNvPr id="12" name="Text Box 14"/>
          <p:cNvSpPr txBox="1">
            <a:spLocks noChangeArrowheads="1"/>
          </p:cNvSpPr>
          <p:nvPr/>
        </p:nvSpPr>
        <p:spPr bwMode="auto">
          <a:xfrm>
            <a:off x="6483681" y="1804987"/>
            <a:ext cx="457200" cy="276999"/>
          </a:xfrm>
          <a:prstGeom prst="rect">
            <a:avLst/>
          </a:prstGeom>
          <a:noFill/>
          <a:ln w="9525">
            <a:noFill/>
            <a:miter lim="800000"/>
            <a:headEnd/>
            <a:tailEnd/>
          </a:ln>
        </p:spPr>
        <p:txBody>
          <a:bodyPr wrap="square">
            <a:spAutoFit/>
          </a:bodyPr>
          <a:lstStyle/>
          <a:p>
            <a:pPr algn="ctr">
              <a:spcBef>
                <a:spcPct val="50000"/>
              </a:spcBef>
              <a:tabLst>
                <a:tab pos="447675" algn="ctr"/>
                <a:tab pos="2171700" algn="ctr"/>
                <a:tab pos="3714750" algn="ctr"/>
                <a:tab pos="5257800" algn="ctr"/>
                <a:tab pos="6819900" algn="ctr"/>
              </a:tabLst>
            </a:pPr>
            <a:r>
              <a:rPr lang="en-US" sz="1200" b="1" dirty="0" smtClean="0">
                <a:solidFill>
                  <a:schemeClr val="bg2"/>
                </a:solidFill>
              </a:rPr>
              <a:t>B</a:t>
            </a:r>
            <a:endParaRPr lang="en-GB" sz="1200" b="1" dirty="0">
              <a:solidFill>
                <a:schemeClr val="bg2"/>
              </a:solidFill>
            </a:endParaRPr>
          </a:p>
        </p:txBody>
      </p:sp>
      <p:sp>
        <p:nvSpPr>
          <p:cNvPr id="13" name="Text Box 14"/>
          <p:cNvSpPr txBox="1">
            <a:spLocks noChangeArrowheads="1"/>
          </p:cNvSpPr>
          <p:nvPr/>
        </p:nvSpPr>
        <p:spPr bwMode="auto">
          <a:xfrm>
            <a:off x="7439025" y="1814512"/>
            <a:ext cx="685800" cy="276999"/>
          </a:xfrm>
          <a:prstGeom prst="rect">
            <a:avLst/>
          </a:prstGeom>
          <a:noFill/>
          <a:ln w="9525">
            <a:noFill/>
            <a:miter lim="800000"/>
            <a:headEnd/>
            <a:tailEnd/>
          </a:ln>
        </p:spPr>
        <p:txBody>
          <a:bodyPr wrap="square">
            <a:spAutoFit/>
          </a:bodyPr>
          <a:lstStyle/>
          <a:p>
            <a:pPr algn="ctr">
              <a:spcBef>
                <a:spcPct val="50000"/>
              </a:spcBef>
              <a:tabLst>
                <a:tab pos="447675" algn="ctr"/>
                <a:tab pos="2171700" algn="ctr"/>
                <a:tab pos="3714750" algn="ctr"/>
                <a:tab pos="5257800" algn="ctr"/>
                <a:tab pos="6819900" algn="ctr"/>
              </a:tabLst>
            </a:pPr>
            <a:r>
              <a:rPr lang="en-US" sz="1200" b="1" dirty="0" smtClean="0">
                <a:solidFill>
                  <a:schemeClr val="bg2"/>
                </a:solidFill>
              </a:rPr>
              <a:t>CCC</a:t>
            </a:r>
            <a:endParaRPr lang="en-GB" sz="1200" b="1" dirty="0">
              <a:solidFill>
                <a:schemeClr val="bg2"/>
              </a:solidFill>
            </a:endParaRPr>
          </a:p>
        </p:txBody>
      </p:sp>
      <p:cxnSp>
        <p:nvCxnSpPr>
          <p:cNvPr id="14" name="Straight Connector 13"/>
          <p:cNvCxnSpPr/>
          <p:nvPr/>
        </p:nvCxnSpPr>
        <p:spPr>
          <a:xfrm>
            <a:off x="5048250" y="1943486"/>
            <a:ext cx="47625" cy="31523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1612328" y="2447925"/>
            <a:ext cx="3391826" cy="957455"/>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Increasing credit risk</a:t>
            </a:r>
            <a:endParaRPr lang="en-GB" dirty="0"/>
          </a:p>
        </p:txBody>
      </p:sp>
    </p:spTree>
    <p:extLst>
      <p:ext uri="{BB962C8B-B14F-4D97-AF65-F5344CB8AC3E}">
        <p14:creationId xmlns:p14="http://schemas.microsoft.com/office/powerpoint/2010/main" val="2417663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0" name="Title 1"/>
          <p:cNvSpPr>
            <a:spLocks noGrp="1"/>
          </p:cNvSpPr>
          <p:nvPr>
            <p:ph type="title"/>
          </p:nvPr>
        </p:nvSpPr>
        <p:spPr/>
        <p:txBody>
          <a:bodyPr/>
          <a:lstStyle/>
          <a:p>
            <a:r>
              <a:rPr lang="en-GB" dirty="0" smtClean="0"/>
              <a:t>Secured loans and high yield bonds</a:t>
            </a:r>
          </a:p>
        </p:txBody>
      </p:sp>
      <p:sp>
        <p:nvSpPr>
          <p:cNvPr id="6" name="Subtitle 5"/>
          <p:cNvSpPr>
            <a:spLocks noGrp="1"/>
          </p:cNvSpPr>
          <p:nvPr>
            <p:ph type="subTitle" idx="10"/>
          </p:nvPr>
        </p:nvSpPr>
        <p:spPr/>
        <p:txBody>
          <a:bodyPr/>
          <a:lstStyle/>
          <a:p>
            <a:r>
              <a:rPr lang="en-GB" dirty="0" smtClean="0"/>
              <a:t>Illustrative capital structures</a:t>
            </a:r>
            <a:endParaRPr lang="en-GB" dirty="0"/>
          </a:p>
        </p:txBody>
      </p:sp>
      <p:sp>
        <p:nvSpPr>
          <p:cNvPr id="29712" name="Text Box 12"/>
          <p:cNvSpPr txBox="1">
            <a:spLocks noChangeArrowheads="1"/>
          </p:cNvSpPr>
          <p:nvPr/>
        </p:nvSpPr>
        <p:spPr bwMode="auto">
          <a:xfrm>
            <a:off x="366943" y="5526613"/>
            <a:ext cx="6738271" cy="338554"/>
          </a:xfrm>
          <a:prstGeom prst="rect">
            <a:avLst/>
          </a:prstGeom>
          <a:noFill/>
          <a:ln w="9525">
            <a:noFill/>
            <a:miter lim="800000"/>
            <a:headEnd/>
            <a:tailEnd/>
          </a:ln>
        </p:spPr>
        <p:txBody>
          <a:bodyPr wrap="square">
            <a:spAutoFit/>
          </a:bodyPr>
          <a:lstStyle/>
          <a:p>
            <a:pPr>
              <a:tabLst>
                <a:tab pos="447675" algn="l"/>
              </a:tabLst>
            </a:pPr>
            <a:r>
              <a:rPr lang="en-GB" sz="800" b="0" dirty="0" smtClean="0"/>
              <a:t>Source:	Janus Henderson Investors, as at December 2017</a:t>
            </a:r>
            <a:r>
              <a:rPr lang="en-GB" sz="800" b="0" dirty="0"/>
              <a:t>	</a:t>
            </a:r>
          </a:p>
          <a:p>
            <a:pPr marL="447675" indent="-447675">
              <a:tabLst>
                <a:tab pos="542925" algn="l"/>
              </a:tabLst>
            </a:pPr>
            <a:r>
              <a:rPr lang="en-GB" sz="800" dirty="0" smtClean="0"/>
              <a:t>	Illustrative capital structures -</a:t>
            </a:r>
            <a:r>
              <a:rPr lang="en-GB" sz="800" dirty="0"/>
              <a:t>	</a:t>
            </a:r>
            <a:r>
              <a:rPr lang="en-GB" sz="800" dirty="0" smtClean="0"/>
              <a:t>t</a:t>
            </a:r>
            <a:r>
              <a:rPr lang="en-GB" sz="800" b="0" dirty="0" smtClean="0"/>
              <a:t>he </a:t>
            </a:r>
            <a:r>
              <a:rPr lang="en-GB" sz="800" b="0" dirty="0"/>
              <a:t>percentages shown are purely used for illustration </a:t>
            </a:r>
            <a:r>
              <a:rPr lang="en-GB" sz="800" b="0" dirty="0" smtClean="0"/>
              <a:t>purposes</a:t>
            </a:r>
          </a:p>
        </p:txBody>
      </p:sp>
      <p:sp>
        <p:nvSpPr>
          <p:cNvPr id="29697" name="Rectangle 4"/>
          <p:cNvSpPr>
            <a:spLocks noChangeArrowheads="1"/>
          </p:cNvSpPr>
          <p:nvPr/>
        </p:nvSpPr>
        <p:spPr bwMode="auto">
          <a:xfrm>
            <a:off x="5456752" y="3413125"/>
            <a:ext cx="2153288" cy="623887"/>
          </a:xfrm>
          <a:prstGeom prst="rect">
            <a:avLst/>
          </a:prstGeom>
          <a:solidFill>
            <a:schemeClr val="accent3"/>
          </a:solidFill>
          <a:ln w="9525">
            <a:solidFill>
              <a:schemeClr val="accent3"/>
            </a:solidFill>
            <a:miter lim="800000"/>
            <a:headEnd/>
            <a:tailEnd/>
          </a:ln>
          <a:scene3d>
            <a:camera prst="orthographicFront"/>
            <a:lightRig rig="threePt" dir="t"/>
          </a:scene3d>
          <a:sp3d>
            <a:bevelT/>
          </a:sp3d>
        </p:spPr>
        <p:txBody>
          <a:bodyPr wrap="none" anchor="ctr"/>
          <a:lstStyle/>
          <a:p>
            <a:pPr algn="ctr" eaLnBrk="0" hangingPunct="0"/>
            <a:r>
              <a:rPr lang="en-GB" sz="1200" b="1" dirty="0">
                <a:solidFill>
                  <a:schemeClr val="bg1"/>
                </a:solidFill>
                <a:ea typeface="MS PGothic"/>
                <a:cs typeface="MS PGothic"/>
              </a:rPr>
              <a:t>Senior unsecured</a:t>
            </a:r>
          </a:p>
          <a:p>
            <a:pPr algn="ctr" eaLnBrk="0" hangingPunct="0"/>
            <a:r>
              <a:rPr lang="en-GB" sz="1200" b="1" dirty="0">
                <a:solidFill>
                  <a:schemeClr val="bg1"/>
                </a:solidFill>
                <a:ea typeface="MS PGothic"/>
                <a:cs typeface="MS PGothic"/>
              </a:rPr>
              <a:t>high yield bond</a:t>
            </a:r>
          </a:p>
          <a:p>
            <a:pPr algn="ctr" eaLnBrk="0" hangingPunct="0"/>
            <a:r>
              <a:rPr lang="en-GB" sz="1200" b="1" dirty="0">
                <a:solidFill>
                  <a:schemeClr val="bg1"/>
                </a:solidFill>
                <a:ea typeface="MS PGothic"/>
                <a:cs typeface="MS PGothic"/>
              </a:rPr>
              <a:t>10%</a:t>
            </a:r>
          </a:p>
        </p:txBody>
      </p:sp>
      <p:sp>
        <p:nvSpPr>
          <p:cNvPr id="29698" name="Rectangle 7"/>
          <p:cNvSpPr>
            <a:spLocks noChangeArrowheads="1"/>
          </p:cNvSpPr>
          <p:nvPr/>
        </p:nvSpPr>
        <p:spPr bwMode="auto">
          <a:xfrm>
            <a:off x="5456752" y="4090987"/>
            <a:ext cx="2153288" cy="1135063"/>
          </a:xfrm>
          <a:prstGeom prst="rect">
            <a:avLst/>
          </a:prstGeom>
          <a:solidFill>
            <a:schemeClr val="tx1"/>
          </a:solidFill>
          <a:ln w="9525">
            <a:solidFill>
              <a:schemeClr val="accent1"/>
            </a:solidFill>
            <a:miter lim="800000"/>
            <a:headEnd/>
            <a:tailEnd/>
          </a:ln>
          <a:scene3d>
            <a:camera prst="orthographicFront"/>
            <a:lightRig rig="threePt" dir="t"/>
          </a:scene3d>
          <a:sp3d>
            <a:bevelT/>
          </a:sp3d>
        </p:spPr>
        <p:txBody>
          <a:bodyPr wrap="none" anchor="ctr"/>
          <a:lstStyle/>
          <a:p>
            <a:pPr algn="ctr" eaLnBrk="0" hangingPunct="0"/>
            <a:r>
              <a:rPr lang="en-GB" sz="1200" b="1" dirty="0">
                <a:solidFill>
                  <a:schemeClr val="bg1"/>
                </a:solidFill>
                <a:ea typeface="MS PGothic"/>
                <a:cs typeface="MS PGothic"/>
              </a:rPr>
              <a:t>Equity</a:t>
            </a:r>
            <a:br>
              <a:rPr lang="en-GB" sz="1200" b="1" dirty="0">
                <a:solidFill>
                  <a:schemeClr val="bg1"/>
                </a:solidFill>
                <a:ea typeface="MS PGothic"/>
                <a:cs typeface="MS PGothic"/>
              </a:rPr>
            </a:br>
            <a:r>
              <a:rPr lang="en-GB" sz="1200" b="1" dirty="0">
                <a:solidFill>
                  <a:schemeClr val="bg1"/>
                </a:solidFill>
                <a:ea typeface="MS PGothic"/>
                <a:cs typeface="MS PGothic"/>
              </a:rPr>
              <a:t>40%</a:t>
            </a:r>
          </a:p>
        </p:txBody>
      </p:sp>
      <p:sp>
        <p:nvSpPr>
          <p:cNvPr id="29699" name="Rectangle 8"/>
          <p:cNvSpPr>
            <a:spLocks noChangeArrowheads="1"/>
          </p:cNvSpPr>
          <p:nvPr/>
        </p:nvSpPr>
        <p:spPr bwMode="auto">
          <a:xfrm>
            <a:off x="5456752" y="1917700"/>
            <a:ext cx="2153288" cy="1443037"/>
          </a:xfrm>
          <a:prstGeom prst="rect">
            <a:avLst/>
          </a:prstGeom>
          <a:solidFill>
            <a:schemeClr val="accent4"/>
          </a:solidFill>
          <a:ln w="9525">
            <a:solidFill>
              <a:schemeClr val="accent4"/>
            </a:solidFill>
            <a:miter lim="800000"/>
            <a:headEnd/>
            <a:tailEnd/>
          </a:ln>
          <a:scene3d>
            <a:camera prst="orthographicFront"/>
            <a:lightRig rig="threePt" dir="t"/>
          </a:scene3d>
          <a:sp3d>
            <a:bevelT/>
          </a:sp3d>
        </p:spPr>
        <p:txBody>
          <a:bodyPr wrap="none" anchor="ctr"/>
          <a:lstStyle/>
          <a:p>
            <a:pPr algn="ctr" eaLnBrk="0" hangingPunct="0"/>
            <a:r>
              <a:rPr lang="en-GB" sz="1200" b="1" dirty="0">
                <a:solidFill>
                  <a:schemeClr val="bg1"/>
                </a:solidFill>
                <a:ea typeface="MS PGothic"/>
                <a:cs typeface="MS PGothic"/>
              </a:rPr>
              <a:t>Secured loan </a:t>
            </a:r>
          </a:p>
          <a:p>
            <a:pPr algn="ctr" eaLnBrk="0" hangingPunct="0"/>
            <a:r>
              <a:rPr lang="en-GB" sz="1200" b="1" dirty="0">
                <a:solidFill>
                  <a:schemeClr val="bg1"/>
                </a:solidFill>
                <a:ea typeface="MS PGothic"/>
                <a:cs typeface="MS PGothic"/>
              </a:rPr>
              <a:t>50% </a:t>
            </a:r>
          </a:p>
        </p:txBody>
      </p:sp>
      <p:sp>
        <p:nvSpPr>
          <p:cNvPr id="29700" name="Rectangle 7"/>
          <p:cNvSpPr>
            <a:spLocks noChangeArrowheads="1"/>
          </p:cNvSpPr>
          <p:nvPr/>
        </p:nvSpPr>
        <p:spPr bwMode="auto">
          <a:xfrm>
            <a:off x="1907218" y="4090987"/>
            <a:ext cx="2153288" cy="1119188"/>
          </a:xfrm>
          <a:prstGeom prst="rect">
            <a:avLst/>
          </a:prstGeom>
          <a:solidFill>
            <a:schemeClr val="tx1"/>
          </a:solidFill>
          <a:ln w="9525">
            <a:solidFill>
              <a:schemeClr val="tx1"/>
            </a:solidFill>
            <a:miter lim="800000"/>
            <a:headEnd/>
            <a:tailEnd/>
          </a:ln>
          <a:scene3d>
            <a:camera prst="orthographicFront"/>
            <a:lightRig rig="threePt" dir="t"/>
          </a:scene3d>
          <a:sp3d>
            <a:bevelT/>
          </a:sp3d>
        </p:spPr>
        <p:txBody>
          <a:bodyPr wrap="none" anchor="ctr"/>
          <a:lstStyle/>
          <a:p>
            <a:pPr algn="ctr" eaLnBrk="0" hangingPunct="0"/>
            <a:r>
              <a:rPr lang="en-GB" sz="1200" b="1" dirty="0">
                <a:solidFill>
                  <a:schemeClr val="bg1"/>
                </a:solidFill>
                <a:ea typeface="MS PGothic"/>
                <a:cs typeface="MS PGothic"/>
              </a:rPr>
              <a:t>Equity</a:t>
            </a:r>
            <a:br>
              <a:rPr lang="en-GB" sz="1200" b="1" dirty="0">
                <a:solidFill>
                  <a:schemeClr val="bg1"/>
                </a:solidFill>
                <a:ea typeface="MS PGothic"/>
                <a:cs typeface="MS PGothic"/>
              </a:rPr>
            </a:br>
            <a:r>
              <a:rPr lang="en-GB" sz="1200" b="1" dirty="0">
                <a:solidFill>
                  <a:schemeClr val="bg1"/>
                </a:solidFill>
                <a:ea typeface="MS PGothic"/>
                <a:cs typeface="MS PGothic"/>
              </a:rPr>
              <a:t>40%</a:t>
            </a:r>
          </a:p>
        </p:txBody>
      </p:sp>
      <p:sp>
        <p:nvSpPr>
          <p:cNvPr id="29701" name="Rectangle 8"/>
          <p:cNvSpPr>
            <a:spLocks noChangeArrowheads="1"/>
          </p:cNvSpPr>
          <p:nvPr/>
        </p:nvSpPr>
        <p:spPr bwMode="auto">
          <a:xfrm>
            <a:off x="1907218" y="1917700"/>
            <a:ext cx="2153288" cy="2109787"/>
          </a:xfrm>
          <a:prstGeom prst="rect">
            <a:avLst/>
          </a:prstGeom>
          <a:solidFill>
            <a:schemeClr val="accent4"/>
          </a:solidFill>
          <a:ln w="9525">
            <a:solidFill>
              <a:schemeClr val="accent4"/>
            </a:solidFill>
            <a:miter lim="800000"/>
            <a:headEnd/>
            <a:tailEnd/>
          </a:ln>
          <a:scene3d>
            <a:camera prst="orthographicFront"/>
            <a:lightRig rig="threePt" dir="t"/>
          </a:scene3d>
          <a:sp3d>
            <a:bevelT/>
          </a:sp3d>
        </p:spPr>
        <p:txBody>
          <a:bodyPr wrap="none" anchor="ctr"/>
          <a:lstStyle/>
          <a:p>
            <a:pPr algn="ctr" eaLnBrk="0" hangingPunct="0"/>
            <a:r>
              <a:rPr lang="en-GB" sz="1200" b="1" dirty="0">
                <a:solidFill>
                  <a:schemeClr val="bg1"/>
                </a:solidFill>
                <a:ea typeface="MS PGothic"/>
                <a:cs typeface="MS PGothic"/>
              </a:rPr>
              <a:t>Senior </a:t>
            </a:r>
            <a:r>
              <a:rPr lang="en-GB" sz="1200" b="1" dirty="0" smtClean="0">
                <a:solidFill>
                  <a:schemeClr val="bg1"/>
                </a:solidFill>
                <a:ea typeface="MS PGothic"/>
                <a:cs typeface="MS PGothic"/>
              </a:rPr>
              <a:t>secured</a:t>
            </a:r>
            <a:endParaRPr lang="en-GB" sz="1200" b="1" dirty="0">
              <a:solidFill>
                <a:schemeClr val="bg1"/>
              </a:solidFill>
              <a:ea typeface="MS PGothic"/>
              <a:cs typeface="MS PGothic"/>
            </a:endParaRPr>
          </a:p>
          <a:p>
            <a:pPr algn="ctr" eaLnBrk="0" hangingPunct="0"/>
            <a:r>
              <a:rPr lang="en-GB" sz="1200" b="1" dirty="0">
                <a:solidFill>
                  <a:schemeClr val="bg1"/>
                </a:solidFill>
                <a:ea typeface="MS PGothic"/>
                <a:cs typeface="MS PGothic"/>
              </a:rPr>
              <a:t>high yield </a:t>
            </a:r>
            <a:r>
              <a:rPr lang="en-GB" sz="1200" b="1" dirty="0" smtClean="0">
                <a:solidFill>
                  <a:schemeClr val="bg1"/>
                </a:solidFill>
                <a:ea typeface="MS PGothic"/>
                <a:cs typeface="MS PGothic"/>
              </a:rPr>
              <a:t>bond or</a:t>
            </a:r>
          </a:p>
          <a:p>
            <a:pPr algn="ctr" eaLnBrk="0" hangingPunct="0"/>
            <a:r>
              <a:rPr lang="en-GB" sz="1200" b="1" dirty="0" smtClean="0">
                <a:solidFill>
                  <a:schemeClr val="bg1"/>
                </a:solidFill>
                <a:ea typeface="MS PGothic"/>
                <a:cs typeface="MS PGothic"/>
              </a:rPr>
              <a:t>secured loan</a:t>
            </a:r>
            <a:endParaRPr lang="en-GB" sz="1200" b="1" dirty="0">
              <a:solidFill>
                <a:schemeClr val="bg1"/>
              </a:solidFill>
              <a:ea typeface="MS PGothic"/>
              <a:cs typeface="MS PGothic"/>
            </a:endParaRPr>
          </a:p>
          <a:p>
            <a:pPr algn="ctr" eaLnBrk="0" hangingPunct="0"/>
            <a:r>
              <a:rPr lang="en-GB" sz="1200" b="1" dirty="0">
                <a:solidFill>
                  <a:schemeClr val="bg1"/>
                </a:solidFill>
                <a:ea typeface="MS PGothic"/>
                <a:cs typeface="MS PGothic"/>
              </a:rPr>
              <a:t>60</a:t>
            </a:r>
            <a:r>
              <a:rPr lang="en-GB" sz="1200" b="1" dirty="0" smtClean="0">
                <a:solidFill>
                  <a:schemeClr val="bg1"/>
                </a:solidFill>
                <a:ea typeface="MS PGothic"/>
                <a:cs typeface="MS PGothic"/>
              </a:rPr>
              <a:t>%</a:t>
            </a:r>
          </a:p>
          <a:p>
            <a:pPr algn="ctr" eaLnBrk="0" hangingPunct="0"/>
            <a:endParaRPr lang="en-GB" sz="1200" b="1" dirty="0">
              <a:solidFill>
                <a:schemeClr val="bg1"/>
              </a:solidFill>
              <a:ea typeface="MS PGothic"/>
              <a:cs typeface="MS PGothic"/>
            </a:endParaRPr>
          </a:p>
          <a:p>
            <a:pPr algn="ctr" eaLnBrk="0" hangingPunct="0"/>
            <a:r>
              <a:rPr lang="en-GB" sz="1000" b="1" dirty="0" smtClean="0">
                <a:solidFill>
                  <a:schemeClr val="bg1"/>
                </a:solidFill>
                <a:ea typeface="MS PGothic"/>
                <a:cs typeface="MS PGothic"/>
              </a:rPr>
              <a:t>(could be mixture of the two)</a:t>
            </a:r>
            <a:endParaRPr lang="en-GB" sz="1000" b="1" dirty="0">
              <a:solidFill>
                <a:schemeClr val="bg1"/>
              </a:solidFill>
              <a:ea typeface="MS PGothic"/>
              <a:cs typeface="MS PGothic"/>
            </a:endParaRPr>
          </a:p>
          <a:p>
            <a:pPr algn="ctr" eaLnBrk="0" hangingPunct="0"/>
            <a:endParaRPr lang="en-GB" sz="1000" b="1" dirty="0">
              <a:solidFill>
                <a:schemeClr val="bg1"/>
              </a:solidFill>
              <a:ea typeface="MS PGothic"/>
              <a:cs typeface="MS PGothic"/>
            </a:endParaRPr>
          </a:p>
        </p:txBody>
      </p:sp>
      <p:grpSp>
        <p:nvGrpSpPr>
          <p:cNvPr id="29704" name="Group 9"/>
          <p:cNvGrpSpPr>
            <a:grpSpLocks/>
          </p:cNvGrpSpPr>
          <p:nvPr/>
        </p:nvGrpSpPr>
        <p:grpSpPr bwMode="auto">
          <a:xfrm>
            <a:off x="792886" y="1918078"/>
            <a:ext cx="879406" cy="3253997"/>
            <a:chOff x="3174" y="1578"/>
            <a:chExt cx="333" cy="1946"/>
          </a:xfrm>
        </p:grpSpPr>
        <p:sp>
          <p:nvSpPr>
            <p:cNvPr id="29714" name="AutoShape 10"/>
            <p:cNvSpPr>
              <a:spLocks noChangeArrowheads="1"/>
            </p:cNvSpPr>
            <p:nvPr/>
          </p:nvSpPr>
          <p:spPr bwMode="auto">
            <a:xfrm>
              <a:off x="3174" y="1578"/>
              <a:ext cx="333" cy="1946"/>
            </a:xfrm>
            <a:prstGeom prst="upArrow">
              <a:avLst>
                <a:gd name="adj1" fmla="val 40907"/>
                <a:gd name="adj2" fmla="val 51684"/>
              </a:avLst>
            </a:prstGeom>
            <a:solidFill>
              <a:schemeClr val="tx1"/>
            </a:solidFill>
            <a:ln w="9525">
              <a:noFill/>
              <a:miter lim="800000"/>
              <a:headEnd/>
              <a:tailEnd/>
            </a:ln>
            <a:scene3d>
              <a:camera prst="orthographicFront"/>
              <a:lightRig rig="threePt" dir="t"/>
            </a:scene3d>
            <a:sp3d/>
          </p:spPr>
          <p:txBody>
            <a:bodyPr vert="eaVert" wrap="none" anchor="ctr"/>
            <a:lstStyle/>
            <a:p>
              <a:pPr algn="ctr"/>
              <a:endParaRPr lang="en-US" b="1" dirty="0">
                <a:solidFill>
                  <a:schemeClr val="accent1"/>
                </a:solidFill>
                <a:ea typeface="MS PGothic"/>
                <a:cs typeface="MS PGothic"/>
              </a:endParaRPr>
            </a:p>
          </p:txBody>
        </p:sp>
        <p:sp>
          <p:nvSpPr>
            <p:cNvPr id="29715" name="Text Box 11"/>
            <p:cNvSpPr txBox="1">
              <a:spLocks noChangeArrowheads="1"/>
            </p:cNvSpPr>
            <p:nvPr/>
          </p:nvSpPr>
          <p:spPr bwMode="auto">
            <a:xfrm rot="16200000">
              <a:off x="2936" y="2452"/>
              <a:ext cx="799" cy="117"/>
            </a:xfrm>
            <a:prstGeom prst="rect">
              <a:avLst/>
            </a:prstGeom>
            <a:noFill/>
            <a:ln w="9525">
              <a:noFill/>
              <a:miter lim="800000"/>
              <a:headEnd/>
              <a:tailEnd/>
            </a:ln>
            <a:scene3d>
              <a:camera prst="orthographicFront"/>
              <a:lightRig rig="threePt" dir="t"/>
            </a:scene3d>
            <a:sp3d/>
          </p:spPr>
          <p:txBody>
            <a:bodyPr>
              <a:spAutoFit/>
            </a:bodyPr>
            <a:lstStyle/>
            <a:p>
              <a:pPr algn="ctr">
                <a:spcBef>
                  <a:spcPct val="50000"/>
                </a:spcBef>
              </a:pPr>
              <a:r>
                <a:rPr lang="en-GB" sz="1400" b="1" dirty="0">
                  <a:solidFill>
                    <a:schemeClr val="bg1"/>
                  </a:solidFill>
                  <a:ea typeface="MS PGothic"/>
                  <a:cs typeface="MS PGothic"/>
                </a:rPr>
                <a:t>Seniority</a:t>
              </a:r>
            </a:p>
          </p:txBody>
        </p:sp>
      </p:grpSp>
      <p:sp>
        <p:nvSpPr>
          <p:cNvPr id="3" name="TextBox 2"/>
          <p:cNvSpPr txBox="1"/>
          <p:nvPr/>
        </p:nvSpPr>
        <p:spPr>
          <a:xfrm>
            <a:off x="4162425" y="3230661"/>
            <a:ext cx="1192271" cy="307777"/>
          </a:xfrm>
          <a:prstGeom prst="rect">
            <a:avLst/>
          </a:prstGeom>
          <a:noFill/>
        </p:spPr>
        <p:txBody>
          <a:bodyPr wrap="square" rtlCol="0">
            <a:spAutoFit/>
          </a:bodyPr>
          <a:lstStyle/>
          <a:p>
            <a:pPr algn="ctr"/>
            <a:r>
              <a:rPr lang="en-GB" sz="1400" b="1" dirty="0" smtClean="0"/>
              <a:t>OR</a:t>
            </a:r>
          </a:p>
        </p:txBody>
      </p:sp>
    </p:spTree>
    <p:extLst>
      <p:ext uri="{BB962C8B-B14F-4D97-AF65-F5344CB8AC3E}">
        <p14:creationId xmlns:p14="http://schemas.microsoft.com/office/powerpoint/2010/main" val="1883906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438150" y="332656"/>
            <a:ext cx="8229600" cy="648072"/>
          </a:xfrm>
        </p:spPr>
        <p:txBody>
          <a:bodyPr>
            <a:normAutofit/>
          </a:bodyPr>
          <a:lstStyle/>
          <a:p>
            <a:r>
              <a:rPr lang="en-GB" dirty="0"/>
              <a:t>How do I make money in loans?</a:t>
            </a:r>
            <a:endParaRPr lang="en-GB" dirty="0" smtClean="0">
              <a:solidFill>
                <a:schemeClr val="accent5">
                  <a:lumMod val="40000"/>
                  <a:lumOff val="60000"/>
                </a:schemeClr>
              </a:solidFill>
            </a:endParaRPr>
          </a:p>
        </p:txBody>
      </p:sp>
      <p:sp>
        <p:nvSpPr>
          <p:cNvPr id="6" name="Text Box 4"/>
          <p:cNvSpPr txBox="1">
            <a:spLocks noChangeArrowheads="1"/>
          </p:cNvSpPr>
          <p:nvPr/>
        </p:nvSpPr>
        <p:spPr bwMode="auto">
          <a:xfrm>
            <a:off x="352425" y="1039813"/>
            <a:ext cx="8458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GB" sz="2000" dirty="0" smtClean="0">
                <a:solidFill>
                  <a:srgbClr val="951826"/>
                </a:solidFill>
              </a:rPr>
              <a:t>Don’t lose it</a:t>
            </a:r>
            <a:endParaRPr lang="en-GB" sz="2000" dirty="0">
              <a:solidFill>
                <a:srgbClr val="951826"/>
              </a:solidFill>
            </a:endParaRPr>
          </a:p>
        </p:txBody>
      </p:sp>
      <p:graphicFrame>
        <p:nvGraphicFramePr>
          <p:cNvPr id="7" name="Chart 6"/>
          <p:cNvGraphicFramePr/>
          <p:nvPr>
            <p:extLst>
              <p:ext uri="{D42A27DB-BD31-4B8C-83A1-F6EECF244321}">
                <p14:modId xmlns:p14="http://schemas.microsoft.com/office/powerpoint/2010/main" val="4158263286"/>
              </p:ext>
            </p:extLst>
          </p:nvPr>
        </p:nvGraphicFramePr>
        <p:xfrm>
          <a:off x="411162" y="1773238"/>
          <a:ext cx="8207375" cy="367188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5"/>
          <p:cNvSpPr>
            <a:spLocks noChangeArrowheads="1"/>
          </p:cNvSpPr>
          <p:nvPr/>
        </p:nvSpPr>
        <p:spPr bwMode="auto">
          <a:xfrm>
            <a:off x="366051" y="5527717"/>
            <a:ext cx="4883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47675" indent="-447675" eaLnBrk="0" fontAlgn="base" hangingPunct="0">
              <a:spcBef>
                <a:spcPct val="0"/>
              </a:spcBef>
              <a:spcAft>
                <a:spcPct val="0"/>
              </a:spcAft>
            </a:pPr>
            <a:r>
              <a:rPr lang="en-GB" sz="800" dirty="0" smtClean="0">
                <a:solidFill>
                  <a:srgbClr val="444E55"/>
                </a:solidFill>
                <a:ea typeface="ＭＳ Ｐゴシック" pitchFamily="34" charset="-128"/>
              </a:rPr>
              <a:t>Source:	Credit Suisse, as at 28 February 2018</a:t>
            </a:r>
          </a:p>
          <a:p>
            <a:pPr marL="447675" indent="-447675" eaLnBrk="0" fontAlgn="base" hangingPunct="0">
              <a:spcBef>
                <a:spcPct val="0"/>
              </a:spcBef>
              <a:spcAft>
                <a:spcPct val="0"/>
              </a:spcAft>
              <a:tabLst>
                <a:tab pos="542925" algn="l"/>
              </a:tabLst>
            </a:pPr>
            <a:r>
              <a:rPr lang="en-GB" sz="800" dirty="0" smtClean="0">
                <a:solidFill>
                  <a:srgbClr val="444E55"/>
                </a:solidFill>
                <a:ea typeface="ＭＳ Ｐゴシック" pitchFamily="34" charset="-128"/>
              </a:rPr>
              <a:t>Note	*	As </a:t>
            </a:r>
            <a:r>
              <a:rPr lang="en-GB" sz="800" dirty="0">
                <a:solidFill>
                  <a:srgbClr val="444E55"/>
                </a:solidFill>
                <a:ea typeface="ＭＳ Ｐゴシック" pitchFamily="34" charset="-128"/>
              </a:rPr>
              <a:t>at </a:t>
            </a:r>
            <a:r>
              <a:rPr lang="en-GB" sz="800" dirty="0" smtClean="0">
                <a:solidFill>
                  <a:srgbClr val="444E55"/>
                </a:solidFill>
                <a:ea typeface="ＭＳ Ｐゴシック" pitchFamily="34" charset="-128"/>
              </a:rPr>
              <a:t>28 February 2018</a:t>
            </a:r>
          </a:p>
          <a:p>
            <a:pPr marL="447675" indent="-447675" eaLnBrk="0" fontAlgn="base" hangingPunct="0">
              <a:spcBef>
                <a:spcPct val="0"/>
              </a:spcBef>
              <a:spcAft>
                <a:spcPct val="0"/>
              </a:spcAft>
              <a:tabLst>
                <a:tab pos="542925" algn="l"/>
              </a:tabLst>
            </a:pPr>
            <a:r>
              <a:rPr lang="en-GB" sz="800" dirty="0">
                <a:solidFill>
                  <a:srgbClr val="444E55"/>
                </a:solidFill>
                <a:ea typeface="ＭＳ Ｐゴシック" pitchFamily="34" charset="-128"/>
              </a:rPr>
              <a:t>	</a:t>
            </a:r>
            <a:r>
              <a:rPr lang="en-GB" sz="800" dirty="0" smtClean="0">
                <a:solidFill>
                  <a:srgbClr val="444E55"/>
                </a:solidFill>
                <a:ea typeface="ＭＳ Ｐゴシック" pitchFamily="34" charset="-128"/>
              </a:rPr>
              <a:t>**	As at 30 June 2017</a:t>
            </a:r>
          </a:p>
        </p:txBody>
      </p:sp>
      <p:sp>
        <p:nvSpPr>
          <p:cNvPr id="10" name="TextBox 1"/>
          <p:cNvSpPr txBox="1"/>
          <p:nvPr/>
        </p:nvSpPr>
        <p:spPr>
          <a:xfrm>
            <a:off x="3362659" y="1728649"/>
            <a:ext cx="773112" cy="320541"/>
          </a:xfrm>
          <a:prstGeom prst="rect">
            <a:avLst/>
          </a:prstGeom>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200" b="0" i="0" u="none" strike="noStrike" baseline="0" dirty="0" smtClean="0">
                <a:solidFill>
                  <a:schemeClr val="bg2"/>
                </a:solidFill>
                <a:latin typeface="Arial"/>
                <a:cs typeface="Arial"/>
              </a:rPr>
              <a:t>19.73%</a:t>
            </a:r>
            <a:endParaRPr lang="en-US" sz="1200" dirty="0">
              <a:solidFill>
                <a:schemeClr val="bg2"/>
              </a:solidFill>
            </a:endParaRPr>
          </a:p>
        </p:txBody>
      </p:sp>
      <p:sp>
        <p:nvSpPr>
          <p:cNvPr id="11" name="TextBox 1"/>
          <p:cNvSpPr txBox="1"/>
          <p:nvPr/>
        </p:nvSpPr>
        <p:spPr>
          <a:xfrm>
            <a:off x="3426491" y="3808921"/>
            <a:ext cx="705772" cy="320541"/>
          </a:xfrm>
          <a:prstGeom prst="rect">
            <a:avLst/>
          </a:prstGeom>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200" b="0" i="0" u="none" strike="noStrike" baseline="0" dirty="0" smtClean="0">
                <a:latin typeface="Arial"/>
                <a:cs typeface="Arial"/>
              </a:rPr>
              <a:t>4.59%</a:t>
            </a:r>
            <a:endParaRPr lang="en-US" sz="1200" dirty="0"/>
          </a:p>
        </p:txBody>
      </p:sp>
      <p:sp>
        <p:nvSpPr>
          <p:cNvPr id="12" name="TextBox 1"/>
          <p:cNvSpPr txBox="1"/>
          <p:nvPr/>
        </p:nvSpPr>
        <p:spPr>
          <a:xfrm>
            <a:off x="7179186" y="3653953"/>
            <a:ext cx="719328" cy="320541"/>
          </a:xfrm>
          <a:prstGeom prst="rect">
            <a:avLst/>
          </a:prstGeom>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en-US" sz="1200" dirty="0" smtClean="0">
                <a:solidFill>
                  <a:schemeClr val="bg2"/>
                </a:solidFill>
                <a:latin typeface="Arial"/>
                <a:cs typeface="Arial"/>
              </a:rPr>
              <a:t>3.77</a:t>
            </a:r>
            <a:r>
              <a:rPr lang="en-US" sz="1200" b="0" i="0" u="none" strike="noStrike" baseline="0" dirty="0" smtClean="0">
                <a:solidFill>
                  <a:schemeClr val="bg2"/>
                </a:solidFill>
                <a:latin typeface="Arial"/>
                <a:cs typeface="Arial"/>
              </a:rPr>
              <a:t>%*</a:t>
            </a:r>
            <a:endParaRPr lang="en-US" sz="1200" dirty="0">
              <a:solidFill>
                <a:schemeClr val="bg2"/>
              </a:solidFill>
            </a:endParaRPr>
          </a:p>
        </p:txBody>
      </p:sp>
      <p:sp>
        <p:nvSpPr>
          <p:cNvPr id="13" name="TextBox 1"/>
          <p:cNvSpPr txBox="1"/>
          <p:nvPr/>
        </p:nvSpPr>
        <p:spPr>
          <a:xfrm>
            <a:off x="7141085" y="4451392"/>
            <a:ext cx="757429" cy="320541"/>
          </a:xfrm>
          <a:prstGeom prst="rect">
            <a:avLst/>
          </a:prstGeom>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en-US" sz="1200" dirty="0" smtClean="0">
                <a:latin typeface="Arial"/>
                <a:cs typeface="Arial"/>
              </a:rPr>
              <a:t>0.03</a:t>
            </a:r>
            <a:r>
              <a:rPr lang="en-US" sz="1200" b="0" i="0" u="none" strike="noStrike" baseline="0" dirty="0" smtClean="0">
                <a:latin typeface="Arial"/>
                <a:cs typeface="Arial"/>
              </a:rPr>
              <a:t>%**</a:t>
            </a:r>
            <a:endParaRPr lang="en-US" sz="1200" dirty="0"/>
          </a:p>
        </p:txBody>
      </p:sp>
    </p:spTree>
    <p:extLst>
      <p:ext uri="{BB962C8B-B14F-4D97-AF65-F5344CB8AC3E}">
        <p14:creationId xmlns:p14="http://schemas.microsoft.com/office/powerpoint/2010/main" val="4147489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Will companies keep paying their debt?</a:t>
            </a:r>
            <a:endParaRPr lang="en-GB" dirty="0"/>
          </a:p>
        </p:txBody>
      </p:sp>
      <p:sp>
        <p:nvSpPr>
          <p:cNvPr id="4" name="Subtitle 3"/>
          <p:cNvSpPr>
            <a:spLocks noGrp="1"/>
          </p:cNvSpPr>
          <p:nvPr>
            <p:ph type="subTitle" idx="10"/>
          </p:nvPr>
        </p:nvSpPr>
        <p:spPr/>
        <p:txBody>
          <a:bodyPr/>
          <a:lstStyle/>
          <a:p>
            <a:r>
              <a:rPr lang="en-GB" dirty="0" smtClean="0"/>
              <a:t>Default environment expected to remain benign</a:t>
            </a:r>
            <a:endParaRPr lang="en-GB" dirty="0"/>
          </a:p>
        </p:txBody>
      </p:sp>
      <p:graphicFrame>
        <p:nvGraphicFramePr>
          <p:cNvPr id="5" name="Object 6"/>
          <p:cNvGraphicFramePr>
            <a:graphicFrameLocks noGrp="1" noChangeAspect="1"/>
          </p:cNvGraphicFramePr>
          <p:nvPr>
            <p:ph idx="1"/>
            <p:extLst>
              <p:ext uri="{D42A27DB-BD31-4B8C-83A1-F6EECF244321}">
                <p14:modId xmlns:p14="http://schemas.microsoft.com/office/powerpoint/2010/main" val="2889468339"/>
              </p:ext>
            </p:extLst>
          </p:nvPr>
        </p:nvGraphicFramePr>
        <p:xfrm>
          <a:off x="392113" y="1670050"/>
          <a:ext cx="8229600" cy="37274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7"/>
          <p:cNvSpPr txBox="1">
            <a:spLocks noChangeArrowheads="1"/>
          </p:cNvSpPr>
          <p:nvPr/>
        </p:nvSpPr>
        <p:spPr bwMode="auto">
          <a:xfrm>
            <a:off x="367258" y="5528718"/>
            <a:ext cx="38126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7675" indent="-447675">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800" dirty="0">
                <a:solidFill>
                  <a:srgbClr val="444E55"/>
                </a:solidFill>
              </a:rPr>
              <a:t>Source:	Moody's, as at </a:t>
            </a:r>
            <a:r>
              <a:rPr lang="en-GB" sz="800" dirty="0" smtClean="0">
                <a:solidFill>
                  <a:srgbClr val="444E55"/>
                </a:solidFill>
              </a:rPr>
              <a:t>31 December 2017</a:t>
            </a:r>
            <a:endParaRPr lang="en-GB" sz="800" dirty="0">
              <a:solidFill>
                <a:srgbClr val="444E55"/>
              </a:solidFill>
            </a:endParaRPr>
          </a:p>
          <a:p>
            <a:r>
              <a:rPr lang="en-GB" sz="800" dirty="0">
                <a:solidFill>
                  <a:srgbClr val="444E55"/>
                </a:solidFill>
              </a:rPr>
              <a:t>Note:	Issuer weighted annual default rates</a:t>
            </a:r>
          </a:p>
        </p:txBody>
      </p:sp>
    </p:spTree>
    <p:extLst>
      <p:ext uri="{BB962C8B-B14F-4D97-AF65-F5344CB8AC3E}">
        <p14:creationId xmlns:p14="http://schemas.microsoft.com/office/powerpoint/2010/main" val="3874800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t>Flexibility in asset-backed securities markets</a:t>
            </a:r>
            <a:endParaRPr lang="en-GB" dirty="0"/>
          </a:p>
        </p:txBody>
      </p:sp>
      <p:sp>
        <p:nvSpPr>
          <p:cNvPr id="2" name="Content Placeholder 1"/>
          <p:cNvSpPr>
            <a:spLocks noGrp="1"/>
          </p:cNvSpPr>
          <p:nvPr>
            <p:ph idx="1"/>
          </p:nvPr>
        </p:nvSpPr>
        <p:spPr>
          <a:xfrm>
            <a:off x="4932363" y="1717586"/>
            <a:ext cx="3740463" cy="3727539"/>
          </a:xfrm>
        </p:spPr>
        <p:txBody>
          <a:bodyPr/>
          <a:lstStyle/>
          <a:p>
            <a:pPr marL="0" indent="0">
              <a:buNone/>
            </a:pPr>
            <a:r>
              <a:rPr lang="en-GB" sz="1600" b="1" dirty="0" smtClean="0">
                <a:solidFill>
                  <a:schemeClr val="accent2"/>
                </a:solidFill>
              </a:rPr>
              <a:t>ABS investors:</a:t>
            </a:r>
            <a:endParaRPr lang="en-GB" sz="1600" b="1" dirty="0">
              <a:solidFill>
                <a:schemeClr val="accent2"/>
              </a:solidFill>
            </a:endParaRPr>
          </a:p>
          <a:p>
            <a:r>
              <a:rPr lang="en-GB" sz="1600" dirty="0" smtClean="0"/>
              <a:t>Flexibility</a:t>
            </a:r>
          </a:p>
          <a:p>
            <a:pPr lvl="1"/>
            <a:r>
              <a:rPr lang="en-GB" sz="1400" dirty="0" smtClean="0"/>
              <a:t>Fixed or floating coupons</a:t>
            </a:r>
          </a:p>
          <a:p>
            <a:pPr lvl="1"/>
            <a:r>
              <a:rPr lang="en-GB" sz="1400" dirty="0" smtClean="0"/>
              <a:t>Choice on credit rating / risk tolerance</a:t>
            </a:r>
            <a:endParaRPr lang="en-GB" sz="1400" dirty="0"/>
          </a:p>
          <a:p>
            <a:r>
              <a:rPr lang="en-GB" sz="1600" dirty="0"/>
              <a:t>Secured against underlying cashflows</a:t>
            </a:r>
          </a:p>
          <a:p>
            <a:r>
              <a:rPr lang="en-GB" sz="1600" dirty="0"/>
              <a:t>Yield enhancement versus investment-grade corporate bonds</a:t>
            </a:r>
          </a:p>
          <a:p>
            <a:endParaRPr lang="en-GB" sz="1600" dirty="0" smtClean="0"/>
          </a:p>
          <a:p>
            <a:pPr marL="0" indent="0">
              <a:buNone/>
            </a:pPr>
            <a:r>
              <a:rPr lang="en-GB" sz="1600" b="1" dirty="0">
                <a:solidFill>
                  <a:schemeClr val="accent2"/>
                </a:solidFill>
              </a:rPr>
              <a:t>ABS issuers:</a:t>
            </a:r>
          </a:p>
          <a:p>
            <a:r>
              <a:rPr lang="en-GB" sz="1600" dirty="0"/>
              <a:t>Free up capital on balance sheet</a:t>
            </a:r>
          </a:p>
          <a:p>
            <a:pPr lvl="1"/>
            <a:r>
              <a:rPr lang="en-GB" sz="1400" dirty="0" err="1"/>
              <a:t>eg</a:t>
            </a:r>
            <a:r>
              <a:rPr lang="en-GB" sz="1400" dirty="0"/>
              <a:t> banks / mortgage </a:t>
            </a:r>
            <a:r>
              <a:rPr lang="en-GB" sz="1400" dirty="0" smtClean="0"/>
              <a:t>providers</a:t>
            </a:r>
            <a:endParaRPr lang="en-GB" sz="1400" dirty="0"/>
          </a:p>
        </p:txBody>
      </p:sp>
      <p:sp>
        <p:nvSpPr>
          <p:cNvPr id="4" name="Subtitle 3"/>
          <p:cNvSpPr>
            <a:spLocks noGrp="1"/>
          </p:cNvSpPr>
          <p:nvPr>
            <p:ph type="subTitle" idx="10"/>
          </p:nvPr>
        </p:nvSpPr>
        <p:spPr/>
        <p:txBody>
          <a:bodyPr/>
          <a:lstStyle/>
          <a:p>
            <a:r>
              <a:rPr lang="en-GB" dirty="0" smtClean="0"/>
              <a:t>ABS offers access to new sources of returns for investors</a:t>
            </a:r>
            <a:endParaRPr lang="en-GB" dirty="0"/>
          </a:p>
        </p:txBody>
      </p:sp>
      <p:sp>
        <p:nvSpPr>
          <p:cNvPr id="49" name="AutoShape 25"/>
          <p:cNvSpPr>
            <a:spLocks noChangeArrowheads="1"/>
          </p:cNvSpPr>
          <p:nvPr/>
        </p:nvSpPr>
        <p:spPr bwMode="auto">
          <a:xfrm>
            <a:off x="1343631" y="1771554"/>
            <a:ext cx="1276323" cy="902075"/>
          </a:xfrm>
          <a:custGeom>
            <a:avLst/>
            <a:gdLst>
              <a:gd name="T0" fmla="*/ 68 w 21600"/>
              <a:gd name="T1" fmla="*/ 19 h 21600"/>
              <a:gd name="T2" fmla="*/ 68 w 21600"/>
              <a:gd name="T3" fmla="*/ 19 h 21600"/>
              <a:gd name="T4" fmla="*/ 68 w 21600"/>
              <a:gd name="T5" fmla="*/ 19 h 21600"/>
              <a:gd name="T6" fmla="*/ 68 w 21600"/>
              <a:gd name="T7" fmla="*/ 19 h 21600"/>
              <a:gd name="T8" fmla="*/ 68 w 21600"/>
              <a:gd name="T9" fmla="*/ 19 h 21600"/>
              <a:gd name="T10" fmla="*/ 68 w 21600"/>
              <a:gd name="T11" fmla="*/ 19 h 21600"/>
              <a:gd name="T12" fmla="*/ 0 60000 65536"/>
              <a:gd name="T13" fmla="*/ 0 60000 65536"/>
              <a:gd name="T14" fmla="*/ 0 60000 65536"/>
              <a:gd name="T15" fmla="*/ 0 60000 65536"/>
              <a:gd name="T16" fmla="*/ 0 60000 65536"/>
              <a:gd name="T17" fmla="*/ 0 60000 65536"/>
              <a:gd name="T18" fmla="*/ 3158 w 21600"/>
              <a:gd name="T19" fmla="*/ 3156 h 21600"/>
              <a:gd name="T20" fmla="*/ 18442 w 21600"/>
              <a:gd name="T21" fmla="*/ 1844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542"/>
                  <a:pt x="5553" y="12277"/>
                  <a:pt x="5850" y="12958"/>
                </a:cubicBezTo>
                <a:lnTo>
                  <a:pt x="900" y="15116"/>
                </a:lnTo>
                <a:cubicBezTo>
                  <a:pt x="306" y="13755"/>
                  <a:pt x="0" y="12285"/>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2"/>
          </a:solidFill>
          <a:ln w="9525">
            <a:noFill/>
            <a:round/>
            <a:headEnd/>
            <a:tailEnd/>
          </a:ln>
          <a:scene3d>
            <a:camera prst="orthographicFront"/>
            <a:lightRig rig="threePt" dir="t"/>
          </a:scene3d>
          <a:sp3d>
            <a:bevelT/>
          </a:sp3d>
        </p:spPr>
        <p:txBody>
          <a:bodyPr wrap="none" anchor="ctr"/>
          <a:lstStyle/>
          <a:p>
            <a:endParaRPr lang="en-US" dirty="0"/>
          </a:p>
        </p:txBody>
      </p:sp>
      <p:sp>
        <p:nvSpPr>
          <p:cNvPr id="38" name="AutoShape 5"/>
          <p:cNvSpPr>
            <a:spLocks noChangeArrowheads="1"/>
          </p:cNvSpPr>
          <p:nvPr/>
        </p:nvSpPr>
        <p:spPr bwMode="auto">
          <a:xfrm>
            <a:off x="3822172" y="4937404"/>
            <a:ext cx="1054916" cy="798513"/>
          </a:xfrm>
          <a:prstGeom prst="flowChartMagneticDisk">
            <a:avLst/>
          </a:prstGeom>
          <a:solidFill>
            <a:srgbClr val="91E5FF"/>
          </a:solidFill>
          <a:ln w="9525">
            <a:solidFill>
              <a:srgbClr val="FFFFFF"/>
            </a:solidFill>
            <a:round/>
            <a:headEnd/>
            <a:tailEnd/>
          </a:ln>
          <a:scene3d>
            <a:camera prst="orthographicFront"/>
            <a:lightRig rig="threePt" dir="t"/>
          </a:scene3d>
          <a:sp3d>
            <a:bevelT/>
          </a:sp3d>
        </p:spPr>
        <p:txBody>
          <a:bodyPr wrap="none" anchor="ctr"/>
          <a:lstStyle/>
          <a:p>
            <a:pPr algn="ctr"/>
            <a:r>
              <a:rPr lang="en-GB" sz="1200" b="1" dirty="0">
                <a:solidFill>
                  <a:srgbClr val="FFFFFF"/>
                </a:solidFill>
              </a:rPr>
              <a:t>Equity</a:t>
            </a:r>
          </a:p>
        </p:txBody>
      </p:sp>
      <p:sp>
        <p:nvSpPr>
          <p:cNvPr id="39" name="AutoShape 6"/>
          <p:cNvSpPr>
            <a:spLocks noChangeArrowheads="1"/>
          </p:cNvSpPr>
          <p:nvPr/>
        </p:nvSpPr>
        <p:spPr bwMode="auto">
          <a:xfrm>
            <a:off x="3823659" y="4938991"/>
            <a:ext cx="1054916" cy="800100"/>
          </a:xfrm>
          <a:prstGeom prst="flowChartMagneticDisk">
            <a:avLst/>
          </a:prstGeom>
          <a:solidFill>
            <a:schemeClr val="accent2"/>
          </a:solidFill>
          <a:ln w="9525">
            <a:solidFill>
              <a:srgbClr val="FFFFFF"/>
            </a:solidFill>
            <a:round/>
            <a:headEnd/>
            <a:tailEnd/>
          </a:ln>
          <a:scene3d>
            <a:camera prst="orthographicFront"/>
            <a:lightRig rig="threePt" dir="t"/>
          </a:scene3d>
          <a:sp3d>
            <a:bevelT/>
          </a:sp3d>
        </p:spPr>
        <p:txBody>
          <a:bodyPr wrap="none" anchor="ctr"/>
          <a:lstStyle/>
          <a:p>
            <a:pPr algn="ctr"/>
            <a:r>
              <a:rPr lang="en-GB" sz="1200" b="1" dirty="0">
                <a:solidFill>
                  <a:srgbClr val="FFFFFF"/>
                </a:solidFill>
              </a:rPr>
              <a:t>Equity</a:t>
            </a:r>
          </a:p>
        </p:txBody>
      </p:sp>
      <p:sp>
        <p:nvSpPr>
          <p:cNvPr id="40" name="AutoShape 7"/>
          <p:cNvSpPr>
            <a:spLocks noChangeArrowheads="1"/>
          </p:cNvSpPr>
          <p:nvPr/>
        </p:nvSpPr>
        <p:spPr bwMode="auto">
          <a:xfrm rot="1781570">
            <a:off x="452816" y="2033223"/>
            <a:ext cx="1425374" cy="1391562"/>
          </a:xfrm>
          <a:prstGeom prst="flowChartManualOperation">
            <a:avLst/>
          </a:prstGeom>
          <a:solidFill>
            <a:schemeClr val="accent2"/>
          </a:solidFill>
          <a:ln w="9525">
            <a:solidFill>
              <a:schemeClr val="bg2"/>
            </a:solidFill>
            <a:miter lim="800000"/>
            <a:headEnd/>
            <a:tailEnd/>
          </a:ln>
          <a:scene3d>
            <a:camera prst="orthographicFront"/>
            <a:lightRig rig="threePt" dir="t"/>
          </a:scene3d>
          <a:sp3d>
            <a:bevelT/>
          </a:sp3d>
        </p:spPr>
        <p:txBody>
          <a:bodyPr wrap="none" anchor="ctr"/>
          <a:lstStyle/>
          <a:p>
            <a:pPr algn="ctr"/>
            <a:r>
              <a:rPr lang="en-GB" sz="1400" b="1" dirty="0">
                <a:solidFill>
                  <a:srgbClr val="FFFFFF"/>
                </a:solidFill>
              </a:rPr>
              <a:t>Pool of </a:t>
            </a:r>
          </a:p>
          <a:p>
            <a:pPr algn="ctr"/>
            <a:r>
              <a:rPr lang="en-GB" sz="1400" b="1" dirty="0">
                <a:solidFill>
                  <a:srgbClr val="FFFFFF"/>
                </a:solidFill>
              </a:rPr>
              <a:t>assets</a:t>
            </a:r>
          </a:p>
        </p:txBody>
      </p:sp>
      <p:sp>
        <p:nvSpPr>
          <p:cNvPr id="41" name="AutoShape 9"/>
          <p:cNvSpPr>
            <a:spLocks noChangeArrowheads="1"/>
          </p:cNvSpPr>
          <p:nvPr/>
        </p:nvSpPr>
        <p:spPr bwMode="auto">
          <a:xfrm>
            <a:off x="3354973" y="4302404"/>
            <a:ext cx="1054916" cy="800100"/>
          </a:xfrm>
          <a:prstGeom prst="flowChartMagneticDisk">
            <a:avLst/>
          </a:prstGeom>
          <a:solidFill>
            <a:srgbClr val="91E5FF"/>
          </a:solidFill>
          <a:ln w="9525">
            <a:solidFill>
              <a:srgbClr val="FFFFFF"/>
            </a:solidFill>
            <a:round/>
            <a:headEnd/>
            <a:tailEnd/>
          </a:ln>
          <a:scene3d>
            <a:camera prst="orthographicFront"/>
            <a:lightRig rig="threePt" dir="t"/>
          </a:scene3d>
          <a:sp3d>
            <a:bevelT/>
          </a:sp3d>
        </p:spPr>
        <p:txBody>
          <a:bodyPr wrap="none" anchor="ctr"/>
          <a:lstStyle/>
          <a:p>
            <a:pPr algn="ctr"/>
            <a:r>
              <a:rPr lang="en-GB" sz="1200" b="1" dirty="0">
                <a:solidFill>
                  <a:srgbClr val="FFFFFF"/>
                </a:solidFill>
              </a:rPr>
              <a:t>B</a:t>
            </a:r>
          </a:p>
        </p:txBody>
      </p:sp>
      <p:sp>
        <p:nvSpPr>
          <p:cNvPr id="42" name="AutoShape 10"/>
          <p:cNvSpPr>
            <a:spLocks noChangeArrowheads="1"/>
          </p:cNvSpPr>
          <p:nvPr/>
        </p:nvSpPr>
        <p:spPr bwMode="auto">
          <a:xfrm>
            <a:off x="3359437" y="4307166"/>
            <a:ext cx="1053428" cy="798513"/>
          </a:xfrm>
          <a:prstGeom prst="flowChartMagneticDisk">
            <a:avLst/>
          </a:prstGeom>
          <a:solidFill>
            <a:schemeClr val="accent2"/>
          </a:solidFill>
          <a:ln w="9525">
            <a:solidFill>
              <a:srgbClr val="FFFFFF"/>
            </a:solidFill>
            <a:round/>
            <a:headEnd/>
            <a:tailEnd/>
          </a:ln>
          <a:scene3d>
            <a:camera prst="orthographicFront"/>
            <a:lightRig rig="threePt" dir="t"/>
          </a:scene3d>
          <a:sp3d>
            <a:bevelT/>
          </a:sp3d>
        </p:spPr>
        <p:txBody>
          <a:bodyPr wrap="none" anchor="ctr"/>
          <a:lstStyle/>
          <a:p>
            <a:pPr algn="ctr"/>
            <a:r>
              <a:rPr lang="en-GB" sz="1200" b="1" dirty="0">
                <a:solidFill>
                  <a:srgbClr val="FFFFFF"/>
                </a:solidFill>
              </a:rPr>
              <a:t>B</a:t>
            </a:r>
          </a:p>
        </p:txBody>
      </p:sp>
      <p:sp>
        <p:nvSpPr>
          <p:cNvPr id="43" name="AutoShape 11"/>
          <p:cNvSpPr>
            <a:spLocks noChangeArrowheads="1"/>
          </p:cNvSpPr>
          <p:nvPr/>
        </p:nvSpPr>
        <p:spPr bwMode="auto">
          <a:xfrm>
            <a:off x="3006807" y="3686454"/>
            <a:ext cx="1054916" cy="795338"/>
          </a:xfrm>
          <a:prstGeom prst="flowChartMagneticDisk">
            <a:avLst/>
          </a:prstGeom>
          <a:solidFill>
            <a:srgbClr val="91E5FF"/>
          </a:solidFill>
          <a:ln w="9525">
            <a:solidFill>
              <a:srgbClr val="FFFFFF"/>
            </a:solidFill>
            <a:round/>
            <a:headEnd/>
            <a:tailEnd/>
          </a:ln>
          <a:scene3d>
            <a:camera prst="orthographicFront"/>
            <a:lightRig rig="threePt" dir="t"/>
          </a:scene3d>
          <a:sp3d>
            <a:bevelT/>
          </a:sp3d>
        </p:spPr>
        <p:txBody>
          <a:bodyPr wrap="none" anchor="ctr"/>
          <a:lstStyle/>
          <a:p>
            <a:pPr algn="ctr"/>
            <a:r>
              <a:rPr lang="en-GB" sz="1200" b="1" dirty="0">
                <a:solidFill>
                  <a:srgbClr val="FFFFFF"/>
                </a:solidFill>
              </a:rPr>
              <a:t>…</a:t>
            </a:r>
          </a:p>
        </p:txBody>
      </p:sp>
      <p:sp>
        <p:nvSpPr>
          <p:cNvPr id="44" name="AutoShape 12"/>
          <p:cNvSpPr>
            <a:spLocks noChangeArrowheads="1"/>
          </p:cNvSpPr>
          <p:nvPr/>
        </p:nvSpPr>
        <p:spPr bwMode="auto">
          <a:xfrm>
            <a:off x="3005319" y="3689629"/>
            <a:ext cx="1053428" cy="798513"/>
          </a:xfrm>
          <a:prstGeom prst="flowChartMagneticDisk">
            <a:avLst/>
          </a:prstGeom>
          <a:solidFill>
            <a:schemeClr val="accent2"/>
          </a:solidFill>
          <a:ln w="9525">
            <a:solidFill>
              <a:srgbClr val="FFFFFF"/>
            </a:solidFill>
            <a:round/>
            <a:headEnd/>
            <a:tailEnd/>
          </a:ln>
          <a:scene3d>
            <a:camera prst="orthographicFront"/>
            <a:lightRig rig="threePt" dir="t"/>
          </a:scene3d>
          <a:sp3d>
            <a:bevelT/>
          </a:sp3d>
        </p:spPr>
        <p:txBody>
          <a:bodyPr wrap="none" anchor="ctr"/>
          <a:lstStyle/>
          <a:p>
            <a:pPr algn="ctr"/>
            <a:r>
              <a:rPr lang="en-GB" sz="1200" b="1" dirty="0">
                <a:solidFill>
                  <a:schemeClr val="bg1"/>
                </a:solidFill>
              </a:rPr>
              <a:t>…</a:t>
            </a:r>
          </a:p>
        </p:txBody>
      </p:sp>
      <p:sp>
        <p:nvSpPr>
          <p:cNvPr id="45" name="AutoShape 13"/>
          <p:cNvSpPr>
            <a:spLocks noChangeArrowheads="1"/>
          </p:cNvSpPr>
          <p:nvPr/>
        </p:nvSpPr>
        <p:spPr bwMode="auto">
          <a:xfrm>
            <a:off x="2594661" y="3054629"/>
            <a:ext cx="1054916" cy="798513"/>
          </a:xfrm>
          <a:prstGeom prst="flowChartMagneticDisk">
            <a:avLst/>
          </a:prstGeom>
          <a:solidFill>
            <a:srgbClr val="91E5FF"/>
          </a:solidFill>
          <a:ln w="9525">
            <a:solidFill>
              <a:srgbClr val="FFFFFF"/>
            </a:solidFill>
            <a:round/>
            <a:headEnd/>
            <a:tailEnd/>
          </a:ln>
          <a:scene3d>
            <a:camera prst="orthographicFront"/>
            <a:lightRig rig="threePt" dir="t"/>
          </a:scene3d>
          <a:sp3d>
            <a:bevelT/>
          </a:sp3d>
        </p:spPr>
        <p:txBody>
          <a:bodyPr wrap="none" anchor="ctr"/>
          <a:lstStyle/>
          <a:p>
            <a:pPr algn="ctr"/>
            <a:r>
              <a:rPr lang="en-GB" sz="1200" b="1" dirty="0">
                <a:solidFill>
                  <a:srgbClr val="FFFFFF"/>
                </a:solidFill>
              </a:rPr>
              <a:t>AAA</a:t>
            </a:r>
          </a:p>
        </p:txBody>
      </p:sp>
      <p:sp>
        <p:nvSpPr>
          <p:cNvPr id="46" name="AutoShape 14"/>
          <p:cNvSpPr>
            <a:spLocks noChangeArrowheads="1"/>
          </p:cNvSpPr>
          <p:nvPr/>
        </p:nvSpPr>
        <p:spPr bwMode="auto">
          <a:xfrm>
            <a:off x="2599124" y="3051454"/>
            <a:ext cx="1053428" cy="796925"/>
          </a:xfrm>
          <a:prstGeom prst="flowChartMagneticDisk">
            <a:avLst/>
          </a:prstGeom>
          <a:solidFill>
            <a:schemeClr val="accent2"/>
          </a:solidFill>
          <a:ln w="9525">
            <a:solidFill>
              <a:srgbClr val="FFFFFF"/>
            </a:solidFill>
            <a:round/>
            <a:headEnd/>
            <a:tailEnd/>
          </a:ln>
          <a:scene3d>
            <a:camera prst="orthographicFront"/>
            <a:lightRig rig="threePt" dir="t"/>
          </a:scene3d>
          <a:sp3d>
            <a:bevelT/>
          </a:sp3d>
        </p:spPr>
        <p:txBody>
          <a:bodyPr wrap="none" anchor="ctr"/>
          <a:lstStyle/>
          <a:p>
            <a:pPr algn="ctr"/>
            <a:r>
              <a:rPr lang="en-GB" sz="1200" b="1" dirty="0">
                <a:solidFill>
                  <a:srgbClr val="FFFFFF"/>
                </a:solidFill>
              </a:rPr>
              <a:t>AAA</a:t>
            </a:r>
          </a:p>
        </p:txBody>
      </p:sp>
      <p:sp>
        <p:nvSpPr>
          <p:cNvPr id="47" name="AutoShape 15"/>
          <p:cNvSpPr>
            <a:spLocks noChangeArrowheads="1"/>
          </p:cNvSpPr>
          <p:nvPr/>
        </p:nvSpPr>
        <p:spPr bwMode="auto">
          <a:xfrm>
            <a:off x="2097705" y="2438679"/>
            <a:ext cx="1053428" cy="796925"/>
          </a:xfrm>
          <a:prstGeom prst="flowChartMagneticDisk">
            <a:avLst/>
          </a:prstGeom>
          <a:solidFill>
            <a:srgbClr val="91E5FF"/>
          </a:solidFill>
          <a:ln w="9525">
            <a:solidFill>
              <a:srgbClr val="FFFFFF"/>
            </a:solidFill>
            <a:round/>
            <a:headEnd/>
            <a:tailEnd/>
          </a:ln>
          <a:scene3d>
            <a:camera prst="orthographicFront"/>
            <a:lightRig rig="threePt" dir="t"/>
          </a:scene3d>
          <a:sp3d>
            <a:bevelT/>
          </a:sp3d>
        </p:spPr>
        <p:txBody>
          <a:bodyPr wrap="none" anchor="ctr"/>
          <a:lstStyle/>
          <a:p>
            <a:pPr algn="ctr"/>
            <a:r>
              <a:rPr lang="en-GB" sz="1200" b="1" dirty="0">
                <a:solidFill>
                  <a:srgbClr val="FFFFFF"/>
                </a:solidFill>
              </a:rPr>
              <a:t>Super senior</a:t>
            </a:r>
          </a:p>
        </p:txBody>
      </p:sp>
      <p:sp>
        <p:nvSpPr>
          <p:cNvPr id="48" name="AutoShape 16"/>
          <p:cNvSpPr>
            <a:spLocks noChangeArrowheads="1"/>
          </p:cNvSpPr>
          <p:nvPr/>
        </p:nvSpPr>
        <p:spPr bwMode="auto">
          <a:xfrm>
            <a:off x="2094729" y="2435504"/>
            <a:ext cx="1053428" cy="798513"/>
          </a:xfrm>
          <a:prstGeom prst="flowChartMagneticDisk">
            <a:avLst/>
          </a:prstGeom>
          <a:solidFill>
            <a:schemeClr val="accent2"/>
          </a:solidFill>
          <a:ln w="9525">
            <a:solidFill>
              <a:srgbClr val="FFFFFF"/>
            </a:solidFill>
            <a:round/>
            <a:headEnd/>
            <a:tailEnd/>
          </a:ln>
          <a:scene3d>
            <a:camera prst="orthographicFront"/>
            <a:lightRig rig="threePt" dir="t"/>
          </a:scene3d>
          <a:sp3d>
            <a:bevelT/>
          </a:sp3d>
        </p:spPr>
        <p:txBody>
          <a:bodyPr wrap="none" anchor="ctr"/>
          <a:lstStyle/>
          <a:p>
            <a:pPr algn="ctr"/>
            <a:r>
              <a:rPr lang="en-GB" sz="1200" b="1" dirty="0">
                <a:solidFill>
                  <a:srgbClr val="FFFFFF"/>
                </a:solidFill>
              </a:rPr>
              <a:t>Super senior</a:t>
            </a:r>
          </a:p>
        </p:txBody>
      </p:sp>
    </p:spTree>
    <p:extLst>
      <p:ext uri="{BB962C8B-B14F-4D97-AF65-F5344CB8AC3E}">
        <p14:creationId xmlns:p14="http://schemas.microsoft.com/office/powerpoint/2010/main" val="121465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Bowie Bonds - Let’s Dance</a:t>
            </a:r>
            <a:r>
              <a:rPr lang="en-GB" dirty="0" smtClean="0"/>
              <a:t>!</a:t>
            </a:r>
            <a:endParaRPr lang="en-GB" dirty="0"/>
          </a:p>
        </p:txBody>
      </p:sp>
      <p:sp>
        <p:nvSpPr>
          <p:cNvPr id="4" name="Subtitle 3"/>
          <p:cNvSpPr>
            <a:spLocks noGrp="1"/>
          </p:cNvSpPr>
          <p:nvPr>
            <p:ph type="subTitle" idx="10"/>
          </p:nvPr>
        </p:nvSpPr>
        <p:spPr/>
        <p:txBody>
          <a:bodyPr/>
          <a:lstStyle/>
          <a:p>
            <a:r>
              <a:rPr lang="en-GB" dirty="0" smtClean="0"/>
              <a:t>Asset-backed securities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1816" y="1784350"/>
            <a:ext cx="2927377" cy="366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5"/>
          <p:cNvSpPr txBox="1">
            <a:spLocks noChangeArrowheads="1"/>
          </p:cNvSpPr>
          <p:nvPr/>
        </p:nvSpPr>
        <p:spPr bwMode="auto">
          <a:xfrm>
            <a:off x="371475" y="5531891"/>
            <a:ext cx="4191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7675" indent="-447675"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r>
              <a:rPr lang="en-GB" dirty="0" smtClean="0">
                <a:ea typeface="ＭＳ Ｐゴシック" pitchFamily="34" charset="-128"/>
              </a:rPr>
              <a:t>Source: 	</a:t>
            </a:r>
            <a:r>
              <a:rPr lang="en-GB" dirty="0"/>
              <a:t>https://www.flickr.com/photos/tomronworldwide/23953051439</a:t>
            </a:r>
          </a:p>
        </p:txBody>
      </p:sp>
    </p:spTree>
    <p:extLst>
      <p:ext uri="{BB962C8B-B14F-4D97-AF65-F5344CB8AC3E}">
        <p14:creationId xmlns:p14="http://schemas.microsoft.com/office/powerpoint/2010/main" val="821033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Janus Henderson">
      <a:dk1>
        <a:srgbClr val="444E55"/>
      </a:dk1>
      <a:lt1>
        <a:sysClr val="window" lastClr="FFFFFF"/>
      </a:lt1>
      <a:dk2>
        <a:srgbClr val="444E55"/>
      </a:dk2>
      <a:lt2>
        <a:srgbClr val="951826"/>
      </a:lt2>
      <a:accent1>
        <a:srgbClr val="444E55"/>
      </a:accent1>
      <a:accent2>
        <a:srgbClr val="951826"/>
      </a:accent2>
      <a:accent3>
        <a:srgbClr val="EA7600"/>
      </a:accent3>
      <a:accent4>
        <a:srgbClr val="007398"/>
      </a:accent4>
      <a:accent5>
        <a:srgbClr val="A8B400"/>
      </a:accent5>
      <a:accent6>
        <a:srgbClr val="768692"/>
      </a:accent6>
      <a:hlink>
        <a:srgbClr val="444E55"/>
      </a:hlink>
      <a:folHlink>
        <a:srgbClr val="444E55"/>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theme>
</file>

<file path=ppt/theme/theme2.xml><?xml version="1.0" encoding="utf-8"?>
<a:theme xmlns:a="http://schemas.openxmlformats.org/drawingml/2006/main" name="1_For Tables and Charts">
  <a:themeElements>
    <a:clrScheme name="Janus Henderson">
      <a:dk1>
        <a:srgbClr val="444E55"/>
      </a:dk1>
      <a:lt1>
        <a:sysClr val="window" lastClr="FFFFFF"/>
      </a:lt1>
      <a:dk2>
        <a:srgbClr val="444E55"/>
      </a:dk2>
      <a:lt2>
        <a:srgbClr val="951826"/>
      </a:lt2>
      <a:accent1>
        <a:srgbClr val="444E55"/>
      </a:accent1>
      <a:accent2>
        <a:srgbClr val="951826"/>
      </a:accent2>
      <a:accent3>
        <a:srgbClr val="EA7600"/>
      </a:accent3>
      <a:accent4>
        <a:srgbClr val="007398"/>
      </a:accent4>
      <a:accent5>
        <a:srgbClr val="A8B400"/>
      </a:accent5>
      <a:accent6>
        <a:srgbClr val="768692"/>
      </a:accent6>
      <a:hlink>
        <a:srgbClr val="444E55"/>
      </a:hlink>
      <a:folHlink>
        <a:srgbClr val="444E55"/>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398</TotalTime>
  <Words>2114</Words>
  <Application>Microsoft Office PowerPoint</Application>
  <PresentationFormat>On-screen Show (4:3)</PresentationFormat>
  <Paragraphs>295</Paragraphs>
  <Slides>16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ＭＳ Ｐゴシック</vt:lpstr>
      <vt:lpstr>ＭＳ Ｐゴシック</vt:lpstr>
      <vt:lpstr>Arial</vt:lpstr>
      <vt:lpstr>Calibri</vt:lpstr>
      <vt:lpstr>Wingdings</vt:lpstr>
      <vt:lpstr>Blank</vt:lpstr>
      <vt:lpstr>1_For Tables and Charts</vt:lpstr>
      <vt:lpstr>Alternative credit: bringing your bonds up to speed</vt:lpstr>
      <vt:lpstr>Bringing your bonds up to speed</vt:lpstr>
      <vt:lpstr>A broad opportunity set in alternative credit</vt:lpstr>
      <vt:lpstr>What determines the interest rate?</vt:lpstr>
      <vt:lpstr>Secured loans and high yield bonds</vt:lpstr>
      <vt:lpstr>How do I make money in loans?</vt:lpstr>
      <vt:lpstr>Will companies keep paying their debt?</vt:lpstr>
      <vt:lpstr>Flexibility in asset-backed securities markets</vt:lpstr>
      <vt:lpstr>Bowie Bonds - Let’s Dance!</vt:lpstr>
      <vt:lpstr>What is available in ABS?</vt:lpstr>
      <vt:lpstr>Think about “floating rate” assets</vt:lpstr>
      <vt:lpstr>Conclusion</vt:lpstr>
      <vt:lpstr>What alternative credit aims to do</vt:lpstr>
      <vt:lpstr>Appendix</vt:lpstr>
      <vt:lpstr>Janus Henderson Multi Asset Credit Fund</vt:lpstr>
      <vt:lpstr>PowerPoint Presentation</vt:lpstr>
    </vt:vector>
  </TitlesOfParts>
  <Company>Henderson Global Investors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in this space</dc:title>
  <dc:creator>donal.kinsella</dc:creator>
  <cp:lastModifiedBy>Deirdre O'Reilly</cp:lastModifiedBy>
  <cp:revision>21</cp:revision>
  <cp:lastPrinted>2013-10-23T16:34:53Z</cp:lastPrinted>
  <dcterms:created xsi:type="dcterms:W3CDTF">2018-03-12T11:33:59Z</dcterms:created>
  <dcterms:modified xsi:type="dcterms:W3CDTF">2018-03-14T10:01:10Z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SIProp12DataClass+3c061b4c-9313-485b-a367-01b135411931">
    <vt:lpwstr>v=1.2&gt;I=3c061b4c-9313-485b-a367-01b135411931&amp;N=Confidential&amp;V=1.2&amp;U=System&amp;C=&amp;A=ASSOCIATED</vt:lpwstr>
  </property>
  <property fmtid="{D5CDD505-2E9C-101B-9397-08002B2CF9AE}" pid="3" name="MSIP_Label_afcddd43-8c7c-4abe-8fa4-d188c81eadb1_Enabled">
    <vt:lpwstr>True</vt:lpwstr>
  </property>
  <property fmtid="{D5CDD505-2E9C-101B-9397-08002B2CF9AE}" pid="4" name="MSIP_Label_afcddd43-8c7c-4abe-8fa4-d188c81eadb1_SiteId">
    <vt:lpwstr>c5fb477d-6f95-4b6f-a174-acc68564fad6</vt:lpwstr>
  </property>
  <property fmtid="{D5CDD505-2E9C-101B-9397-08002B2CF9AE}" pid="5" name="MSIP_Label_afcddd43-8c7c-4abe-8fa4-d188c81eadb1_Ref">
    <vt:lpwstr>https://api.informationprotection.azure.com/api/c5fb477d-6f95-4b6f-a174-acc68564fad6</vt:lpwstr>
  </property>
  <property fmtid="{D5CDD505-2E9C-101B-9397-08002B2CF9AE}" pid="6" name="MSIP_Label_afcddd43-8c7c-4abe-8fa4-d188c81eadb1_Owner">
    <vt:lpwstr>Donal.Kinsella@HDS.Int</vt:lpwstr>
  </property>
  <property fmtid="{D5CDD505-2E9C-101B-9397-08002B2CF9AE}" pid="7" name="MSIP_Label_afcddd43-8c7c-4abe-8fa4-d188c81eadb1_SetDate">
    <vt:lpwstr>2018-03-13T17:27:18.1052130+00:00</vt:lpwstr>
  </property>
  <property fmtid="{D5CDD505-2E9C-101B-9397-08002B2CF9AE}" pid="8" name="MSIP_Label_afcddd43-8c7c-4abe-8fa4-d188c81eadb1_Name">
    <vt:lpwstr>Confidential</vt:lpwstr>
  </property>
  <property fmtid="{D5CDD505-2E9C-101B-9397-08002B2CF9AE}" pid="9" name="MSIP_Label_afcddd43-8c7c-4abe-8fa4-d188c81eadb1_Application">
    <vt:lpwstr>Microsoft Azure Information Protection</vt:lpwstr>
  </property>
  <property fmtid="{D5CDD505-2E9C-101B-9397-08002B2CF9AE}" pid="10" name="MSIP_Label_afcddd43-8c7c-4abe-8fa4-d188c81eadb1_Extended_MSFT_Method">
    <vt:lpwstr>Automatic</vt:lpwstr>
  </property>
  <property fmtid="{D5CDD505-2E9C-101B-9397-08002B2CF9AE}" pid="11" name="Classification">
    <vt:lpwstr>Confidential</vt:lpwstr>
  </property>
</Properties>
</file>